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335" r:id="rId2"/>
    <p:sldId id="2449" r:id="rId3"/>
    <p:sldId id="2514" r:id="rId4"/>
    <p:sldId id="2395" r:id="rId5"/>
    <p:sldId id="462" r:id="rId6"/>
    <p:sldId id="511" r:id="rId7"/>
    <p:sldId id="514" r:id="rId8"/>
    <p:sldId id="490" r:id="rId9"/>
    <p:sldId id="645" r:id="rId10"/>
    <p:sldId id="705" r:id="rId11"/>
    <p:sldId id="525" r:id="rId12"/>
    <p:sldId id="740" r:id="rId13"/>
    <p:sldId id="524" r:id="rId14"/>
    <p:sldId id="717" r:id="rId15"/>
    <p:sldId id="753" r:id="rId16"/>
    <p:sldId id="2507" r:id="rId17"/>
    <p:sldId id="741" r:id="rId18"/>
    <p:sldId id="742" r:id="rId19"/>
    <p:sldId id="690" r:id="rId20"/>
    <p:sldId id="692" r:id="rId21"/>
    <p:sldId id="2484" r:id="rId22"/>
    <p:sldId id="520" r:id="rId23"/>
    <p:sldId id="532" r:id="rId24"/>
    <p:sldId id="527" r:id="rId25"/>
    <p:sldId id="533" r:id="rId26"/>
    <p:sldId id="655" r:id="rId27"/>
    <p:sldId id="667" r:id="rId28"/>
    <p:sldId id="660" r:id="rId29"/>
    <p:sldId id="646" r:id="rId30"/>
    <p:sldId id="529" r:id="rId31"/>
    <p:sldId id="530" r:id="rId32"/>
    <p:sldId id="2394" r:id="rId33"/>
    <p:sldId id="2485" r:id="rId34"/>
    <p:sldId id="716" r:id="rId35"/>
    <p:sldId id="2448" r:id="rId36"/>
    <p:sldId id="433" r:id="rId37"/>
    <p:sldId id="391" r:id="rId38"/>
    <p:sldId id="436" r:id="rId39"/>
    <p:sldId id="437" r:id="rId40"/>
    <p:sldId id="2515" r:id="rId41"/>
    <p:sldId id="2502" r:id="rId42"/>
    <p:sldId id="2388" r:id="rId43"/>
    <p:sldId id="721" r:id="rId44"/>
    <p:sldId id="744" r:id="rId45"/>
    <p:sldId id="2503" r:id="rId46"/>
    <p:sldId id="2504" r:id="rId47"/>
    <p:sldId id="2505" r:id="rId48"/>
    <p:sldId id="2506" r:id="rId49"/>
    <p:sldId id="2516" r:id="rId50"/>
    <p:sldId id="2427" r:id="rId51"/>
    <p:sldId id="658" r:id="rId52"/>
    <p:sldId id="2405" r:id="rId53"/>
    <p:sldId id="661" r:id="rId54"/>
    <p:sldId id="688" r:id="rId55"/>
    <p:sldId id="663" r:id="rId56"/>
    <p:sldId id="2407" r:id="rId57"/>
    <p:sldId id="664" r:id="rId58"/>
    <p:sldId id="2408" r:id="rId59"/>
    <p:sldId id="2411" r:id="rId60"/>
    <p:sldId id="700" r:id="rId61"/>
    <p:sldId id="725" r:id="rId62"/>
    <p:sldId id="2416" r:id="rId63"/>
    <p:sldId id="2465" r:id="rId64"/>
    <p:sldId id="2509" r:id="rId65"/>
    <p:sldId id="2510" r:id="rId66"/>
    <p:sldId id="2513" r:id="rId67"/>
    <p:sldId id="2511" r:id="rId68"/>
    <p:sldId id="2517" r:id="rId69"/>
    <p:sldId id="693" r:id="rId70"/>
    <p:sldId id="2501" r:id="rId71"/>
    <p:sldId id="577" r:id="rId72"/>
    <p:sldId id="2374" r:id="rId73"/>
    <p:sldId id="570" r:id="rId74"/>
    <p:sldId id="566" r:id="rId75"/>
    <p:sldId id="384" r:id="rId76"/>
    <p:sldId id="719" r:id="rId77"/>
    <p:sldId id="720" r:id="rId78"/>
    <p:sldId id="2392" r:id="rId79"/>
    <p:sldId id="583" r:id="rId80"/>
    <p:sldId id="580" r:id="rId81"/>
    <p:sldId id="579" r:id="rId82"/>
    <p:sldId id="581" r:id="rId83"/>
    <p:sldId id="582" r:id="rId84"/>
    <p:sldId id="718" r:id="rId85"/>
    <p:sldId id="567" r:id="rId86"/>
    <p:sldId id="698" r:id="rId87"/>
    <p:sldId id="562" r:id="rId88"/>
    <p:sldId id="699" r:id="rId89"/>
    <p:sldId id="568" r:id="rId90"/>
    <p:sldId id="771" r:id="rId91"/>
    <p:sldId id="591" r:id="rId92"/>
    <p:sldId id="385" r:id="rId93"/>
    <p:sldId id="702" r:id="rId94"/>
    <p:sldId id="703" r:id="rId95"/>
    <p:sldId id="2500" r:id="rId96"/>
    <p:sldId id="2382" r:id="rId97"/>
    <p:sldId id="2390" r:id="rId98"/>
    <p:sldId id="589" r:id="rId99"/>
    <p:sldId id="386" r:id="rId100"/>
    <p:sldId id="573" r:id="rId101"/>
    <p:sldId id="599" r:id="rId102"/>
    <p:sldId id="600" r:id="rId103"/>
    <p:sldId id="785" r:id="rId104"/>
    <p:sldId id="704" r:id="rId105"/>
    <p:sldId id="594" r:id="rId106"/>
    <p:sldId id="2518" r:id="rId107"/>
    <p:sldId id="2519" r:id="rId108"/>
    <p:sldId id="2508" r:id="rId10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627" autoAdjust="0"/>
    <p:restoredTop sz="95082" autoAdjust="0"/>
  </p:normalViewPr>
  <p:slideViewPr>
    <p:cSldViewPr snapToGrid="0" snapToObjects="1">
      <p:cViewPr varScale="1">
        <p:scale>
          <a:sx n="89" d="100"/>
          <a:sy n="89" d="100"/>
        </p:scale>
        <p:origin x="1248" y="168"/>
      </p:cViewPr>
      <p:guideLst/>
    </p:cSldViewPr>
  </p:slideViewPr>
  <p:outlineViewPr>
    <p:cViewPr>
      <p:scale>
        <a:sx n="33" d="100"/>
        <a:sy n="33" d="100"/>
      </p:scale>
      <p:origin x="0" y="-34200"/>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2024-03-22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EE65E979-0BF1-4657-95CC-FE2BCC2FEFAC}" type="slidenum">
              <a:rPr lang="en-US" sz="1400" b="0" smtClean="0">
                <a:solidFill>
                  <a:schemeClr val="tx1"/>
                </a:solidFill>
              </a:rPr>
              <a:pPr eaLnBrk="1" hangingPunct="1"/>
              <a:t>29</a:t>
            </a:fld>
            <a:endParaRPr lang="en-US" sz="1400" b="0">
              <a:solidFill>
                <a:schemeClr val="tx1"/>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832365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DA6B9AD0-79F2-43CC-B896-6D3E20E0B814}" type="slidenum">
              <a:rPr lang="en-US" sz="1400" b="0" smtClean="0">
                <a:solidFill>
                  <a:schemeClr val="tx1"/>
                </a:solidFill>
                <a:latin typeface="Calibri Light" panose="020F0302020204030204" pitchFamily="34" charset="0"/>
              </a:rPr>
              <a:pPr eaLnBrk="1" hangingPunct="1"/>
              <a:t>32</a:t>
            </a:fld>
            <a:endParaRPr lang="en-US" sz="1400" b="0" dirty="0">
              <a:solidFill>
                <a:schemeClr val="tx1"/>
              </a:solidFill>
              <a:latin typeface="Calibri Light" panose="020F0302020204030204"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6134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2402674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2847870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03749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3015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18248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8951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710188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66357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254030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853188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1498984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1008586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8298DB5F-4F88-40CF-8EFC-9946E85B51D3}" type="slidenum">
              <a:rPr lang="en-US" sz="1400" b="0" smtClean="0">
                <a:solidFill>
                  <a:schemeClr val="tx1"/>
                </a:solidFill>
                <a:latin typeface="Calibri Light" panose="020F0302020204030204" pitchFamily="34" charset="0"/>
              </a:rPr>
              <a:pPr eaLnBrk="1" hangingPunct="1"/>
              <a:t>51</a:t>
            </a:fld>
            <a:endParaRPr lang="en-US" sz="1400" b="0" dirty="0">
              <a:solidFill>
                <a:schemeClr val="tx1"/>
              </a:solidFill>
              <a:latin typeface="Calibri Light" panose="020F030202020403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65763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634DE946-B2D5-4FC6-8A13-6C2209D9327E}" type="slidenum">
              <a:rPr lang="en-US" sz="1400" b="0" smtClean="0">
                <a:solidFill>
                  <a:schemeClr val="tx1"/>
                </a:solidFill>
                <a:latin typeface="Calibri Light" panose="020F0302020204030204" pitchFamily="34" charset="0"/>
              </a:rPr>
              <a:pPr eaLnBrk="1" hangingPunct="1"/>
              <a:t>55</a:t>
            </a:fld>
            <a:endParaRPr lang="en-US" sz="1400" b="0" dirty="0">
              <a:solidFill>
                <a:schemeClr val="tx1"/>
              </a:solidFill>
              <a:latin typeface="Calibri Light" panose="020F0302020204030204" pitchFamily="3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27038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D3D9220D-EA24-41A2-B5B8-BA91ED96D410}" type="slidenum">
              <a:rPr lang="en-US" sz="1400" b="0" smtClean="0">
                <a:solidFill>
                  <a:schemeClr val="tx1"/>
                </a:solidFill>
                <a:latin typeface="Calibri Light" panose="020F0302020204030204" pitchFamily="34" charset="0"/>
              </a:rPr>
              <a:pPr eaLnBrk="1" hangingPunct="1"/>
              <a:t>57</a:t>
            </a:fld>
            <a:endParaRPr lang="en-US" sz="1400" b="0" dirty="0">
              <a:solidFill>
                <a:schemeClr val="tx1"/>
              </a:solidFill>
              <a:latin typeface="Calibri Light" panose="020F030202020403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3636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2904B66D-49C2-4860-90B5-540A115CA497}" type="slidenum">
              <a:rPr lang="en-US" sz="1400" b="0" smtClean="0">
                <a:solidFill>
                  <a:schemeClr val="tx1"/>
                </a:solidFill>
                <a:latin typeface="Calibri Light" panose="020F0302020204030204" pitchFamily="34" charset="0"/>
              </a:rPr>
              <a:pPr eaLnBrk="1" hangingPunct="1"/>
              <a:t>62</a:t>
            </a:fld>
            <a:endParaRPr lang="en-US" sz="1400" b="0" dirty="0">
              <a:solidFill>
                <a:schemeClr val="tx1"/>
              </a:solidFill>
              <a:latin typeface="Calibri Light" panose="020F030202020403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15416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68</a:t>
            </a:fld>
            <a:endParaRPr lang="en-US"/>
          </a:p>
        </p:txBody>
      </p:sp>
    </p:spTree>
    <p:extLst>
      <p:ext uri="{BB962C8B-B14F-4D97-AF65-F5344CB8AC3E}">
        <p14:creationId xmlns:p14="http://schemas.microsoft.com/office/powerpoint/2010/main" val="1114028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92931B3-D1ED-44D1-8498-D134CB2D3981}" type="slidenum">
              <a:rPr lang="en-US" sz="1400" b="0" smtClean="0">
                <a:solidFill>
                  <a:schemeClr val="tx1"/>
                </a:solidFill>
              </a:rPr>
              <a:pPr eaLnBrk="1" hangingPunct="1"/>
              <a:t>69</a:t>
            </a:fld>
            <a:endParaRPr lang="en-US" sz="1400" b="0">
              <a:solidFill>
                <a:schemeClr val="tx1"/>
              </a:solidFill>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07540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381231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92931B3-D1ED-44D1-8498-D134CB2D3981}" type="slidenum">
              <a:rPr lang="en-US" sz="1400" b="0" smtClean="0">
                <a:solidFill>
                  <a:schemeClr val="tx1"/>
                </a:solidFill>
              </a:rPr>
              <a:pPr eaLnBrk="1" hangingPunct="1"/>
              <a:t>70</a:t>
            </a:fld>
            <a:endParaRPr lang="en-US" sz="1400" b="0">
              <a:solidFill>
                <a:schemeClr val="tx1"/>
              </a:solidFill>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334069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73</a:t>
            </a:fld>
            <a:endParaRPr lang="en-US"/>
          </a:p>
        </p:txBody>
      </p:sp>
    </p:spTree>
    <p:extLst>
      <p:ext uri="{BB962C8B-B14F-4D97-AF65-F5344CB8AC3E}">
        <p14:creationId xmlns:p14="http://schemas.microsoft.com/office/powerpoint/2010/main" val="3029257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AB38CE67-0A18-46E6-9876-DE94E13B62B3}" type="slidenum">
              <a:rPr lang="en-US" sz="1400" b="0" smtClean="0">
                <a:solidFill>
                  <a:schemeClr val="tx1"/>
                </a:solidFill>
              </a:rPr>
              <a:pPr eaLnBrk="1" hangingPunct="1"/>
              <a:t>76</a:t>
            </a:fld>
            <a:endParaRPr lang="en-US" sz="1400" b="0">
              <a:solidFill>
                <a:schemeClr val="tx1"/>
              </a:solidFill>
            </a:endParaRPr>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019187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43FEA5F-5DF7-4F5B-BF68-BC98777DE1F1}" type="slidenum">
              <a:rPr lang="en-US" sz="1400" b="0" smtClean="0">
                <a:solidFill>
                  <a:schemeClr val="tx1"/>
                </a:solidFill>
              </a:rPr>
              <a:pPr eaLnBrk="1" hangingPunct="1"/>
              <a:t>77</a:t>
            </a:fld>
            <a:endParaRPr lang="en-US" sz="1400" b="0">
              <a:solidFill>
                <a:schemeClr val="tx1"/>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328353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43FEA5F-5DF7-4F5B-BF68-BC98777DE1F1}" type="slidenum">
              <a:rPr lang="en-US" sz="1400" b="0" smtClean="0">
                <a:solidFill>
                  <a:schemeClr val="tx1"/>
                </a:solidFill>
              </a:rPr>
              <a:pPr eaLnBrk="1" hangingPunct="1"/>
              <a:t>78</a:t>
            </a:fld>
            <a:endParaRPr lang="en-US" sz="1400" b="0">
              <a:solidFill>
                <a:schemeClr val="tx1"/>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427679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E4039113-8263-463E-962D-CABA8B5199F4}" type="slidenum">
              <a:rPr lang="en-US" sz="1400" b="0" smtClean="0">
                <a:solidFill>
                  <a:schemeClr val="tx1"/>
                </a:solidFill>
              </a:rPr>
              <a:pPr eaLnBrk="1" hangingPunct="1"/>
              <a:t>86</a:t>
            </a:fld>
            <a:endParaRPr lang="en-US" sz="1400" b="0">
              <a:solidFill>
                <a:schemeClr val="tx1"/>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0B2366DD-AE30-4E09-9A40-E36355011C99}" type="slidenum">
              <a:rPr lang="en-US" sz="1400" b="0" smtClean="0">
                <a:solidFill>
                  <a:schemeClr val="tx1"/>
                </a:solidFill>
              </a:rPr>
              <a:pPr eaLnBrk="1" hangingPunct="1"/>
              <a:t>88</a:t>
            </a:fld>
            <a:endParaRPr lang="en-US" sz="1400" b="0">
              <a:solidFill>
                <a:schemeClr val="tx1"/>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5E2D6372-8807-4693-A2E2-37B838CBA132}" type="slidenum">
              <a:rPr lang="en-US" sz="1400" b="0" smtClean="0">
                <a:solidFill>
                  <a:schemeClr val="tx1"/>
                </a:solidFill>
              </a:rPr>
              <a:pPr eaLnBrk="1" hangingPunct="1"/>
              <a:t>93</a:t>
            </a:fld>
            <a:endParaRPr lang="en-US" sz="1400" b="0">
              <a:solidFill>
                <a:schemeClr val="tx1"/>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69BF43E0-29AD-4CEF-8696-E38E8D03C4F9}" type="slidenum">
              <a:rPr lang="en-US" sz="1400" b="0" smtClean="0">
                <a:solidFill>
                  <a:schemeClr val="tx1"/>
                </a:solidFill>
              </a:rPr>
              <a:pPr eaLnBrk="1" hangingPunct="1"/>
              <a:t>94</a:t>
            </a:fld>
            <a:endParaRPr lang="en-US" sz="1400" b="0">
              <a:solidFill>
                <a:schemeClr val="tx1"/>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99</a:t>
            </a:fld>
            <a:endParaRPr lang="en-US"/>
          </a:p>
        </p:txBody>
      </p:sp>
    </p:spTree>
    <p:extLst>
      <p:ext uri="{BB962C8B-B14F-4D97-AF65-F5344CB8AC3E}">
        <p14:creationId xmlns:p14="http://schemas.microsoft.com/office/powerpoint/2010/main" val="388486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704316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106</a:t>
            </a:fld>
            <a:endParaRPr lang="en-US"/>
          </a:p>
        </p:txBody>
      </p:sp>
    </p:spTree>
    <p:extLst>
      <p:ext uri="{BB962C8B-B14F-4D97-AF65-F5344CB8AC3E}">
        <p14:creationId xmlns:p14="http://schemas.microsoft.com/office/powerpoint/2010/main" val="3899732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107</a:t>
            </a:fld>
            <a:endParaRPr lang="en-US"/>
          </a:p>
        </p:txBody>
      </p:sp>
    </p:spTree>
    <p:extLst>
      <p:ext uri="{BB962C8B-B14F-4D97-AF65-F5344CB8AC3E}">
        <p14:creationId xmlns:p14="http://schemas.microsoft.com/office/powerpoint/2010/main" val="2422311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108</a:t>
            </a:fld>
            <a:endParaRPr lang="en-US"/>
          </a:p>
        </p:txBody>
      </p:sp>
    </p:spTree>
    <p:extLst>
      <p:ext uri="{BB962C8B-B14F-4D97-AF65-F5344CB8AC3E}">
        <p14:creationId xmlns:p14="http://schemas.microsoft.com/office/powerpoint/2010/main" val="3638611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9</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73449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89057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eaLnBrk="1" hangingPunct="1"/>
            <a:fld id="{E950E3F0-7F28-4755-9D8F-22C372752829}" type="slidenum">
              <a:rPr lang="en-US" smtClean="0">
                <a:solidFill>
                  <a:srgbClr val="000000"/>
                </a:solidFill>
                <a:latin typeface="Tahoma" pitchFamily="34" charset="0"/>
              </a:rPr>
              <a:pPr eaLnBrk="1" hangingPunct="1"/>
              <a:t>14</a:t>
            </a:fld>
            <a:endParaRPr lang="en-US">
              <a:solidFill>
                <a:srgbClr val="000000"/>
              </a:solidFill>
              <a:latin typeface="Tahoma" pitchFamily="34" charset="0"/>
            </a:endParaRPr>
          </a:p>
        </p:txBody>
      </p:sp>
      <p:sp>
        <p:nvSpPr>
          <p:cNvPr id="53251" name="Rectangle 8"/>
          <p:cNvSpPr txBox="1">
            <a:spLocks noGrp="1" noChangeArrowheads="1"/>
          </p:cNvSpPr>
          <p:nvPr/>
        </p:nvSpPr>
        <p:spPr bwMode="auto">
          <a:xfrm>
            <a:off x="4122057" y="9101138"/>
            <a:ext cx="3190724" cy="4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algn="r" eaLnBrk="1" hangingPunct="1">
              <a:spcBef>
                <a:spcPts val="300"/>
              </a:spcBef>
              <a:buClr>
                <a:srgbClr val="99CC00"/>
              </a:buClr>
              <a:buSzPct val="50000"/>
              <a:buFont typeface="Wingdings" pitchFamily="2" charset="2"/>
              <a:buChar char=""/>
            </a:pPr>
            <a:fld id="{B71A5C11-C9D9-4D49-93AB-054798687720}" type="slidenum">
              <a:rPr lang="en-US" sz="1200">
                <a:solidFill>
                  <a:srgbClr val="000000"/>
                </a:solidFill>
                <a:latin typeface="Tahoma" pitchFamily="34" charset="0"/>
              </a:rPr>
              <a:pPr algn="r" eaLnBrk="1" hangingPunct="1">
                <a:spcBef>
                  <a:spcPts val="300"/>
                </a:spcBef>
                <a:buClr>
                  <a:srgbClr val="99CC00"/>
                </a:buClr>
                <a:buSzPct val="50000"/>
                <a:buFont typeface="Wingdings" pitchFamily="2" charset="2"/>
                <a:buChar char=""/>
              </a:pPr>
              <a:t>14</a:t>
            </a:fld>
            <a:endParaRPr lang="en-US" sz="1200">
              <a:solidFill>
                <a:srgbClr val="000000"/>
              </a:solidFill>
              <a:latin typeface="Tahoma" pitchFamily="34" charset="0"/>
            </a:endParaRPr>
          </a:p>
        </p:txBody>
      </p:sp>
      <p:sp>
        <p:nvSpPr>
          <p:cNvPr id="53252" name="Text Box 1"/>
          <p:cNvSpPr txBox="1">
            <a:spLocks noChangeArrowheads="1"/>
          </p:cNvSpPr>
          <p:nvPr/>
        </p:nvSpPr>
        <p:spPr bwMode="auto">
          <a:xfrm>
            <a:off x="4122057"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fld id="{4FFAB934-01FC-4297-AF91-DEBDC876BD8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14</a:t>
            </a:fld>
            <a:endParaRPr lang="en-US" sz="1200">
              <a:solidFill>
                <a:srgbClr val="000000"/>
              </a:solidFill>
              <a:latin typeface="Tahoma" pitchFamily="34" charset="0"/>
            </a:endParaRPr>
          </a:p>
        </p:txBody>
      </p:sp>
      <p:sp>
        <p:nvSpPr>
          <p:cNvPr id="53253" name="Text Box 2"/>
          <p:cNvSpPr txBox="1">
            <a:spLocks noChangeArrowheads="1"/>
          </p:cNvSpPr>
          <p:nvPr/>
        </p:nvSpPr>
        <p:spPr bwMode="auto">
          <a:xfrm>
            <a:off x="0"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4" name="Text Box 3"/>
          <p:cNvSpPr txBox="1">
            <a:spLocks noChangeArrowheads="1"/>
          </p:cNvSpPr>
          <p:nvPr/>
        </p:nvSpPr>
        <p:spPr bwMode="auto">
          <a:xfrm>
            <a:off x="0"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5" name="Text Box 4"/>
          <p:cNvSpPr txBox="1">
            <a:spLocks noChangeArrowheads="1"/>
          </p:cNvSpPr>
          <p:nvPr/>
        </p:nvSpPr>
        <p:spPr bwMode="auto">
          <a:xfrm>
            <a:off x="4122057"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6" name="Text Box 5"/>
          <p:cNvSpPr txBox="1">
            <a:spLocks noChangeArrowheads="1"/>
          </p:cNvSpPr>
          <p:nvPr/>
        </p:nvSpPr>
        <p:spPr bwMode="auto">
          <a:xfrm>
            <a:off x="2264229" y="718841"/>
            <a:ext cx="2786743" cy="36004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9pPr>
          </a:lstStyle>
          <a:p>
            <a:pPr eaLnBrk="1" hangingPunct="1"/>
            <a:endParaRPr lang="en-US"/>
          </a:p>
        </p:txBody>
      </p:sp>
      <p:sp>
        <p:nvSpPr>
          <p:cNvPr id="53257" name="Rectangle 6"/>
          <p:cNvSpPr>
            <a:spLocks noGrp="1" noChangeArrowheads="1"/>
          </p:cNvSpPr>
          <p:nvPr>
            <p:ph type="body"/>
          </p:nvPr>
        </p:nvSpPr>
        <p:spPr bwMode="auto">
          <a:xfrm>
            <a:off x="986972" y="4600575"/>
            <a:ext cx="5340048" cy="42984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dirty="0">
              <a:latin typeface="Calibri Light" panose="020F0302020204030204" pitchFamily="34" charset="0"/>
            </a:endParaRPr>
          </a:p>
        </p:txBody>
      </p:sp>
    </p:spTree>
    <p:extLst>
      <p:ext uri="{BB962C8B-B14F-4D97-AF65-F5344CB8AC3E}">
        <p14:creationId xmlns:p14="http://schemas.microsoft.com/office/powerpoint/2010/main" val="365218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69DABE6-44B1-4455-914F-8EBA9E5F31D0}" type="slidenum">
              <a:rPr lang="en-US" sz="1400" b="0" smtClean="0">
                <a:solidFill>
                  <a:schemeClr val="tx1"/>
                </a:solidFill>
              </a:rPr>
              <a:pPr eaLnBrk="1" hangingPunct="1"/>
              <a:t>26</a:t>
            </a:fld>
            <a:endParaRPr lang="en-US" sz="1400" b="0">
              <a:solidFill>
                <a:schemeClr val="tx1"/>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67632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3705F22-E8F5-4B4A-83E6-4BFBD0634E4A}" type="slidenum">
              <a:rPr lang="en-US" sz="1400" b="0" smtClean="0">
                <a:solidFill>
                  <a:schemeClr val="tx1"/>
                </a:solidFill>
              </a:rPr>
              <a:pPr eaLnBrk="1" hangingPunct="1"/>
              <a:t>28</a:t>
            </a:fld>
            <a:endParaRPr lang="en-US" sz="1400" b="0">
              <a:solidFill>
                <a:schemeClr val="tx1"/>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2483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2024-03-22</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2024-03-22</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2024-03-22</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06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lvl1pPr>
              <a:defRPr>
                <a:latin typeface="+mj-lt"/>
              </a:defRPr>
            </a:lvl1pPr>
            <a:lvl2pPr>
              <a:defRPr>
                <a:latin typeface="+mj-l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2024-03-22</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2024-03-22</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2024-03-22</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2024-03-22</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2024-03-22</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2024-03-22</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2024-03-22</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2024-03-22</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2024-03-22</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video" Target="https://www.youtube.com/embed/HSNY0XVXM1w?feature=oembed" TargetMode="External"/><Relationship Id="rId4" Type="http://schemas.openxmlformats.org/officeDocument/2006/relationships/image" Target="../media/image42.jpeg"/></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g"/><Relationship Id="rId1" Type="http://schemas.microsoft.com/office/2007/relationships/media" Target="../media/media1.mpg"/><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12.xml"/><Relationship Id="rId1" Type="http://schemas.openxmlformats.org/officeDocument/2006/relationships/video" Target="https://www.youtube.com/embed/-WgiHVKLR5Y?feature=oembed"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4"/>
          <p:cNvSpPr>
            <a:spLocks noChangeArrowheads="1"/>
          </p:cNvSpPr>
          <p:nvPr/>
        </p:nvSpPr>
        <p:spPr bwMode="auto">
          <a:xfrm>
            <a:off x="1201003" y="484679"/>
            <a:ext cx="10109656"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Taxonomy of multiple-access protocols</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4" y="1714500"/>
            <a:ext cx="8453437" cy="1638300"/>
          </a:xfrm>
          <a:prstGeom prst="rect">
            <a:avLst/>
          </a:prstGeom>
          <a:solidFill>
            <a:schemeClr val="bg1"/>
          </a:solidFill>
          <a:ln>
            <a:noFill/>
          </a:ln>
        </p:spPr>
      </p:pic>
      <p:pic>
        <p:nvPicPr>
          <p:cNvPr id="440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676" y="3352801"/>
            <a:ext cx="7834313" cy="987425"/>
          </a:xfrm>
          <a:prstGeom prst="rect">
            <a:avLst/>
          </a:prstGeom>
          <a:solidFill>
            <a:schemeClr val="bg1"/>
          </a:solidFill>
          <a:ln>
            <a:noFill/>
          </a:ln>
        </p:spPr>
      </p:pic>
      <p:sp>
        <p:nvSpPr>
          <p:cNvPr id="2" name="Rounded Rectangle 1"/>
          <p:cNvSpPr/>
          <p:nvPr/>
        </p:nvSpPr>
        <p:spPr bwMode="auto">
          <a:xfrm>
            <a:off x="1752601" y="2286000"/>
            <a:ext cx="204383" cy="479524"/>
          </a:xfrm>
          <a:prstGeom prst="roundRect">
            <a:avLst/>
          </a:prstGeom>
          <a:no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4" name="TextBox 3"/>
          <p:cNvSpPr txBox="1"/>
          <p:nvPr/>
        </p:nvSpPr>
        <p:spPr>
          <a:xfrm>
            <a:off x="1981792" y="4507629"/>
            <a:ext cx="2707731" cy="923330"/>
          </a:xfrm>
          <a:prstGeom prst="rect">
            <a:avLst/>
          </a:prstGeom>
          <a:solidFill>
            <a:schemeClr val="bg1"/>
          </a:solidFill>
        </p:spPr>
        <p:txBody>
          <a:bodyPr wrap="square" rtlCol="0">
            <a:spAutoFit/>
          </a:bodyPr>
          <a:lstStyle/>
          <a:p>
            <a:r>
              <a:rPr lang="en-US" dirty="0"/>
              <a:t>Reduce collision,</a:t>
            </a:r>
          </a:p>
          <a:p>
            <a:r>
              <a:rPr lang="en-US" dirty="0"/>
              <a:t>“manage” retransmission </a:t>
            </a:r>
          </a:p>
          <a:p>
            <a:pPr marL="342900" indent="-342900">
              <a:buFont typeface="Arial" panose="020B0604020202020204" pitchFamily="34" charset="0"/>
              <a:buChar char="•"/>
            </a:pPr>
            <a:endParaRPr lang="en-US" dirty="0"/>
          </a:p>
        </p:txBody>
      </p:sp>
      <p:sp>
        <p:nvSpPr>
          <p:cNvPr id="9" name="TextBox 8"/>
          <p:cNvSpPr txBox="1"/>
          <p:nvPr/>
        </p:nvSpPr>
        <p:spPr>
          <a:xfrm>
            <a:off x="7306101" y="4507629"/>
            <a:ext cx="1783308" cy="369332"/>
          </a:xfrm>
          <a:prstGeom prst="rect">
            <a:avLst/>
          </a:prstGeom>
          <a:noFill/>
        </p:spPr>
        <p:txBody>
          <a:bodyPr wrap="square" rtlCol="0">
            <a:spAutoFit/>
          </a:bodyPr>
          <a:lstStyle/>
          <a:p>
            <a:r>
              <a:rPr lang="en-US" dirty="0"/>
              <a:t>Avoid collision</a:t>
            </a:r>
          </a:p>
        </p:txBody>
      </p:sp>
    </p:spTree>
    <p:extLst>
      <p:ext uri="{BB962C8B-B14F-4D97-AF65-F5344CB8AC3E}">
        <p14:creationId xmlns:p14="http://schemas.microsoft.com/office/powerpoint/2010/main" val="13877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4037"/>
                                        </p:tgtEl>
                                        <p:attrNameLst>
                                          <p:attrName>style.visibility</p:attrName>
                                        </p:attrNameLst>
                                      </p:cBhvr>
                                      <p:to>
                                        <p:strVal val="visible"/>
                                      </p:to>
                                    </p:set>
                                    <p:anim calcmode="lin" valueType="num">
                                      <p:cBhvr additive="base">
                                        <p:cTn id="15" dur="500" fill="hold"/>
                                        <p:tgtEl>
                                          <p:spTgt spid="44037"/>
                                        </p:tgtEl>
                                        <p:attrNameLst>
                                          <p:attrName>ppt_x</p:attrName>
                                        </p:attrNameLst>
                                      </p:cBhvr>
                                      <p:tavLst>
                                        <p:tav tm="0">
                                          <p:val>
                                            <p:strVal val="#ppt_x"/>
                                          </p:val>
                                        </p:tav>
                                        <p:tav tm="100000">
                                          <p:val>
                                            <p:strVal val="#ppt_x"/>
                                          </p:val>
                                        </p:tav>
                                      </p:tavLst>
                                    </p:anim>
                                    <p:anim calcmode="lin" valueType="num">
                                      <p:cBhvr additive="base">
                                        <p:cTn id="16"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Fingerprinting improvements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a:xfrm>
            <a:off x="838200" y="1556354"/>
            <a:ext cx="10515600" cy="4351338"/>
          </a:xfrm>
        </p:spPr>
        <p:txBody>
          <a:bodyPr/>
          <a:lstStyle/>
          <a:p>
            <a:r>
              <a:rPr lang="en-US" dirty="0">
                <a:latin typeface="+mj-lt"/>
              </a:rPr>
              <a:t>Measurements can use several Access Points simultaneously</a:t>
            </a:r>
          </a:p>
          <a:p>
            <a:pPr lvl="1"/>
            <a:r>
              <a:rPr lang="en-US" dirty="0">
                <a:latin typeface="+mj-lt"/>
              </a:rPr>
              <a:t>Improves accuracy quite a bit</a:t>
            </a:r>
          </a:p>
          <a:p>
            <a:pPr lvl="1"/>
            <a:endParaRPr lang="en-US" dirty="0">
              <a:latin typeface="+mj-lt"/>
            </a:endParaRPr>
          </a:p>
          <a:p>
            <a:r>
              <a:rPr lang="en-US" dirty="0">
                <a:latin typeface="+mj-lt"/>
              </a:rPr>
              <a:t>Doesn’t have to be </a:t>
            </a:r>
            <a:r>
              <a:rPr lang="en-US" dirty="0" err="1">
                <a:latin typeface="+mj-lt"/>
              </a:rPr>
              <a:t>WiFi</a:t>
            </a:r>
            <a:r>
              <a:rPr lang="en-US" dirty="0">
                <a:latin typeface="+mj-lt"/>
              </a:rPr>
              <a:t> based at all</a:t>
            </a:r>
          </a:p>
          <a:p>
            <a:pPr lvl="1"/>
            <a:r>
              <a:rPr lang="en-US" dirty="0">
                <a:latin typeface="+mj-lt"/>
              </a:rPr>
              <a:t>Cellular networks can do fingerprinting</a:t>
            </a:r>
          </a:p>
          <a:p>
            <a:pPr lvl="1"/>
            <a:r>
              <a:rPr lang="en-US" dirty="0">
                <a:latin typeface="+mj-lt"/>
              </a:rPr>
              <a:t>Deploy your own BLE beacons throughout environment</a:t>
            </a:r>
          </a:p>
          <a:p>
            <a:pPr lvl="1"/>
            <a:endParaRPr lang="en-US" dirty="0">
              <a:latin typeface="+mj-lt"/>
            </a:endParaRPr>
          </a:p>
          <a:p>
            <a:r>
              <a:rPr lang="en-US" dirty="0">
                <a:latin typeface="+mj-lt"/>
              </a:rPr>
              <a:t>Apply techniques for minimizing error in signal strength</a:t>
            </a:r>
          </a:p>
          <a:p>
            <a:pPr lvl="1"/>
            <a:r>
              <a:rPr lang="en-US" dirty="0">
                <a:latin typeface="+mj-lt"/>
              </a:rPr>
              <a:t>Measurement won’t match record exactly</a:t>
            </a:r>
          </a:p>
          <a:p>
            <a:pPr lvl="1"/>
            <a:r>
              <a:rPr lang="en-US" dirty="0">
                <a:latin typeface="+mj-lt"/>
              </a:rPr>
              <a:t>But minimizing error should approach the same location</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100</a:t>
            </a:fld>
            <a:endParaRPr lang="en-US"/>
          </a:p>
        </p:txBody>
      </p:sp>
    </p:spTree>
    <p:extLst>
      <p:ext uri="{BB962C8B-B14F-4D97-AF65-F5344CB8AC3E}">
        <p14:creationId xmlns:p14="http://schemas.microsoft.com/office/powerpoint/2010/main" val="3579985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A0B4-5382-45DA-9C45-FD550646948E}"/>
              </a:ext>
            </a:extLst>
          </p:cNvPr>
          <p:cNvSpPr>
            <a:spLocks noGrp="1"/>
          </p:cNvSpPr>
          <p:nvPr>
            <p:ph type="title"/>
          </p:nvPr>
        </p:nvSpPr>
        <p:spPr/>
        <p:txBody>
          <a:bodyPr/>
          <a:lstStyle/>
          <a:p>
            <a:r>
              <a:rPr lang="en-US" dirty="0"/>
              <a:t>Fingerprinting challenges</a:t>
            </a:r>
          </a:p>
        </p:txBody>
      </p:sp>
      <p:sp>
        <p:nvSpPr>
          <p:cNvPr id="3" name="Content Placeholder 2">
            <a:extLst>
              <a:ext uri="{FF2B5EF4-FFF2-40B4-BE49-F238E27FC236}">
                <a16:creationId xmlns:a16="http://schemas.microsoft.com/office/drawing/2014/main" id="{361999E3-C158-4723-9EC1-1B85308FE730}"/>
              </a:ext>
            </a:extLst>
          </p:cNvPr>
          <p:cNvSpPr>
            <a:spLocks noGrp="1"/>
          </p:cNvSpPr>
          <p:nvPr>
            <p:ph idx="1"/>
          </p:nvPr>
        </p:nvSpPr>
        <p:spPr>
          <a:xfrm>
            <a:off x="838200" y="1690688"/>
            <a:ext cx="10515600" cy="4351338"/>
          </a:xfrm>
        </p:spPr>
        <p:txBody>
          <a:bodyPr/>
          <a:lstStyle/>
          <a:p>
            <a:r>
              <a:rPr lang="en-US" dirty="0">
                <a:latin typeface="+mj-lt"/>
              </a:rPr>
              <a:t>Effort to create database in the first place</a:t>
            </a:r>
          </a:p>
          <a:p>
            <a:pPr lvl="1"/>
            <a:r>
              <a:rPr lang="en-US" dirty="0">
                <a:latin typeface="+mj-lt"/>
              </a:rPr>
              <a:t>Manually take measurements at every location</a:t>
            </a:r>
          </a:p>
          <a:p>
            <a:pPr lvl="1"/>
            <a:endParaRPr lang="en-US" dirty="0">
              <a:latin typeface="+mj-lt"/>
            </a:endParaRPr>
          </a:p>
          <a:p>
            <a:r>
              <a:rPr lang="en-US" dirty="0">
                <a:latin typeface="+mj-lt"/>
              </a:rPr>
              <a:t>Environment is not stable</a:t>
            </a:r>
          </a:p>
          <a:p>
            <a:pPr lvl="1"/>
            <a:r>
              <a:rPr lang="en-US" dirty="0">
                <a:latin typeface="+mj-lt"/>
              </a:rPr>
              <a:t>Signal strength changes as chairs, doors, and people move</a:t>
            </a:r>
          </a:p>
          <a:p>
            <a:pPr lvl="1"/>
            <a:r>
              <a:rPr lang="en-US" dirty="0">
                <a:latin typeface="+mj-lt"/>
              </a:rPr>
              <a:t>Need ability to periodically re-measure</a:t>
            </a:r>
          </a:p>
          <a:p>
            <a:pPr lvl="2"/>
            <a:r>
              <a:rPr lang="en-US" dirty="0">
                <a:latin typeface="+mj-lt"/>
              </a:rPr>
              <a:t>Update database with most recent recording while in use</a:t>
            </a:r>
          </a:p>
          <a:p>
            <a:pPr lvl="2"/>
            <a:endParaRPr lang="en-US" dirty="0">
              <a:latin typeface="+mj-lt"/>
            </a:endParaRPr>
          </a:p>
          <a:p>
            <a:r>
              <a:rPr lang="en-US" dirty="0">
                <a:latin typeface="+mj-lt"/>
              </a:rPr>
              <a:t>Measurements vary between devices</a:t>
            </a:r>
          </a:p>
          <a:p>
            <a:pPr lvl="1"/>
            <a:r>
              <a:rPr lang="en-US" dirty="0">
                <a:latin typeface="+mj-lt"/>
              </a:rPr>
              <a:t>Differ based on antennas, cases, how you hold it, etc.</a:t>
            </a:r>
          </a:p>
        </p:txBody>
      </p:sp>
      <p:sp>
        <p:nvSpPr>
          <p:cNvPr id="4" name="Slide Number Placeholder 3">
            <a:extLst>
              <a:ext uri="{FF2B5EF4-FFF2-40B4-BE49-F238E27FC236}">
                <a16:creationId xmlns:a16="http://schemas.microsoft.com/office/drawing/2014/main" id="{4A149759-5166-4CC8-B57F-212A9A43E03B}"/>
              </a:ext>
            </a:extLst>
          </p:cNvPr>
          <p:cNvSpPr>
            <a:spLocks noGrp="1"/>
          </p:cNvSpPr>
          <p:nvPr>
            <p:ph type="sldNum" sz="quarter" idx="12"/>
          </p:nvPr>
        </p:nvSpPr>
        <p:spPr/>
        <p:txBody>
          <a:bodyPr/>
          <a:lstStyle/>
          <a:p>
            <a:fld id="{0778C724-3839-4D76-A707-B4C23905D055}" type="slidenum">
              <a:rPr lang="en-US" smtClean="0"/>
              <a:t>101</a:t>
            </a:fld>
            <a:endParaRPr lang="en-US"/>
          </a:p>
        </p:txBody>
      </p:sp>
    </p:spTree>
    <p:extLst>
      <p:ext uri="{BB962C8B-B14F-4D97-AF65-F5344CB8AC3E}">
        <p14:creationId xmlns:p14="http://schemas.microsoft.com/office/powerpoint/2010/main" val="36885484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1BB6-7021-47E1-BAC1-D363D41B7C38}"/>
              </a:ext>
            </a:extLst>
          </p:cNvPr>
          <p:cNvSpPr>
            <a:spLocks noGrp="1"/>
          </p:cNvSpPr>
          <p:nvPr>
            <p:ph type="title"/>
          </p:nvPr>
        </p:nvSpPr>
        <p:spPr/>
        <p:txBody>
          <a:bodyPr/>
          <a:lstStyle/>
          <a:p>
            <a:r>
              <a:rPr lang="en-US" dirty="0"/>
              <a:t>Fingerprinting accuracy</a:t>
            </a:r>
          </a:p>
        </p:txBody>
      </p:sp>
      <p:sp>
        <p:nvSpPr>
          <p:cNvPr id="3" name="Content Placeholder 2">
            <a:extLst>
              <a:ext uri="{FF2B5EF4-FFF2-40B4-BE49-F238E27FC236}">
                <a16:creationId xmlns:a16="http://schemas.microsoft.com/office/drawing/2014/main" id="{455730D1-FCEA-4673-9E69-323D6B2D8BB8}"/>
              </a:ext>
            </a:extLst>
          </p:cNvPr>
          <p:cNvSpPr>
            <a:spLocks noGrp="1"/>
          </p:cNvSpPr>
          <p:nvPr>
            <p:ph idx="1"/>
          </p:nvPr>
        </p:nvSpPr>
        <p:spPr/>
        <p:txBody>
          <a:bodyPr/>
          <a:lstStyle/>
          <a:p>
            <a:r>
              <a:rPr lang="en-US" dirty="0">
                <a:latin typeface="+mj-lt"/>
              </a:rPr>
              <a:t>State-of-the-art: median accuracy of 0.5-1.5 meters</a:t>
            </a:r>
          </a:p>
          <a:p>
            <a:pPr lvl="1"/>
            <a:r>
              <a:rPr lang="en-US" dirty="0">
                <a:latin typeface="+mj-lt"/>
              </a:rPr>
              <a:t>Not bad depending on the application!</a:t>
            </a:r>
          </a:p>
          <a:p>
            <a:pPr lvl="1"/>
            <a:r>
              <a:rPr lang="en-US" dirty="0">
                <a:latin typeface="+mj-lt"/>
              </a:rPr>
              <a:t>Likely places you in the right room, or at least nearby</a:t>
            </a:r>
          </a:p>
          <a:p>
            <a:pPr lvl="1"/>
            <a:r>
              <a:rPr lang="en-US" dirty="0">
                <a:latin typeface="+mj-lt"/>
              </a:rPr>
              <a:t>Long tail can be large, but more access points helps this</a:t>
            </a:r>
          </a:p>
          <a:p>
            <a:pPr lvl="1"/>
            <a:endParaRPr lang="en-US" dirty="0">
              <a:latin typeface="+mj-lt"/>
            </a:endParaRPr>
          </a:p>
          <a:p>
            <a:r>
              <a:rPr lang="en-US" dirty="0">
                <a:latin typeface="+mj-lt"/>
              </a:rPr>
              <a:t>Barrier problem capability depends on walls</a:t>
            </a:r>
          </a:p>
          <a:p>
            <a:pPr lvl="1"/>
            <a:r>
              <a:rPr lang="en-US" dirty="0">
                <a:latin typeface="+mj-lt"/>
              </a:rPr>
              <a:t>Some materials attenuate signal strength more than others</a:t>
            </a:r>
          </a:p>
        </p:txBody>
      </p:sp>
      <p:sp>
        <p:nvSpPr>
          <p:cNvPr id="4" name="Slide Number Placeholder 3">
            <a:extLst>
              <a:ext uri="{FF2B5EF4-FFF2-40B4-BE49-F238E27FC236}">
                <a16:creationId xmlns:a16="http://schemas.microsoft.com/office/drawing/2014/main" id="{AE8CC85B-89A8-4A6A-A654-9E9FB245DDD7}"/>
              </a:ext>
            </a:extLst>
          </p:cNvPr>
          <p:cNvSpPr>
            <a:spLocks noGrp="1"/>
          </p:cNvSpPr>
          <p:nvPr>
            <p:ph type="sldNum" sz="quarter" idx="12"/>
          </p:nvPr>
        </p:nvSpPr>
        <p:spPr/>
        <p:txBody>
          <a:bodyPr/>
          <a:lstStyle/>
          <a:p>
            <a:fld id="{0778C724-3839-4D76-A707-B4C23905D055}" type="slidenum">
              <a:rPr lang="en-US" smtClean="0"/>
              <a:t>102</a:t>
            </a:fld>
            <a:endParaRPr lang="en-US"/>
          </a:p>
        </p:txBody>
      </p:sp>
    </p:spTree>
    <p:extLst>
      <p:ext uri="{BB962C8B-B14F-4D97-AF65-F5344CB8AC3E}">
        <p14:creationId xmlns:p14="http://schemas.microsoft.com/office/powerpoint/2010/main" val="415577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F737-FD05-43D2-AC7A-59AD7E030B73}"/>
              </a:ext>
            </a:extLst>
          </p:cNvPr>
          <p:cNvPicPr>
            <a:picLocks noChangeAspect="1"/>
          </p:cNvPicPr>
          <p:nvPr/>
        </p:nvPicPr>
        <p:blipFill>
          <a:blip r:embed="rId2"/>
          <a:stretch>
            <a:fillRect/>
          </a:stretch>
        </p:blipFill>
        <p:spPr>
          <a:xfrm>
            <a:off x="1775520" y="1844824"/>
            <a:ext cx="3309366" cy="3600400"/>
          </a:xfrm>
          <a:prstGeom prst="rect">
            <a:avLst/>
          </a:prstGeom>
        </p:spPr>
      </p:pic>
      <p:sp>
        <p:nvSpPr>
          <p:cNvPr id="4" name="TextBox 3">
            <a:extLst>
              <a:ext uri="{FF2B5EF4-FFF2-40B4-BE49-F238E27FC236}">
                <a16:creationId xmlns:a16="http://schemas.microsoft.com/office/drawing/2014/main" id="{50BD8E94-21C3-40DC-AF39-DE4E89570427}"/>
              </a:ext>
            </a:extLst>
          </p:cNvPr>
          <p:cNvSpPr txBox="1"/>
          <p:nvPr/>
        </p:nvSpPr>
        <p:spPr>
          <a:xfrm>
            <a:off x="1722458" y="518322"/>
            <a:ext cx="8700580" cy="707886"/>
          </a:xfrm>
          <a:prstGeom prst="rect">
            <a:avLst/>
          </a:prstGeom>
          <a:noFill/>
        </p:spPr>
        <p:txBody>
          <a:bodyPr wrap="square" rtlCol="0">
            <a:spAutoFit/>
          </a:bodyPr>
          <a:lstStyle/>
          <a:p>
            <a:r>
              <a:rPr lang="en-SG" sz="4000" dirty="0"/>
              <a:t>Similarity of </a:t>
            </a:r>
            <a:r>
              <a:rPr lang="en-SG" sz="4000" dirty="0" err="1"/>
              <a:t>WiFi</a:t>
            </a:r>
            <a:r>
              <a:rPr lang="en-SG" sz="4000" dirty="0"/>
              <a:t> Fingerprints</a:t>
            </a:r>
          </a:p>
        </p:txBody>
      </p:sp>
      <p:pic>
        <p:nvPicPr>
          <p:cNvPr id="6" name="Picture 5">
            <a:extLst>
              <a:ext uri="{FF2B5EF4-FFF2-40B4-BE49-F238E27FC236}">
                <a16:creationId xmlns:a16="http://schemas.microsoft.com/office/drawing/2014/main" id="{2A66C9C5-9789-463E-AECF-26C921B1DB8C}"/>
              </a:ext>
            </a:extLst>
          </p:cNvPr>
          <p:cNvPicPr>
            <a:picLocks noChangeAspect="1"/>
          </p:cNvPicPr>
          <p:nvPr/>
        </p:nvPicPr>
        <p:blipFill>
          <a:blip r:embed="rId3"/>
          <a:stretch>
            <a:fillRect/>
          </a:stretch>
        </p:blipFill>
        <p:spPr>
          <a:xfrm>
            <a:off x="4943872" y="2060848"/>
            <a:ext cx="5605254" cy="3024336"/>
          </a:xfrm>
          <a:prstGeom prst="rect">
            <a:avLst/>
          </a:prstGeom>
        </p:spPr>
      </p:pic>
      <p:sp>
        <p:nvSpPr>
          <p:cNvPr id="8" name="TextBox 7">
            <a:extLst>
              <a:ext uri="{FF2B5EF4-FFF2-40B4-BE49-F238E27FC236}">
                <a16:creationId xmlns:a16="http://schemas.microsoft.com/office/drawing/2014/main" id="{CC273620-DC7C-4B82-AF43-335B84BC0377}"/>
              </a:ext>
            </a:extLst>
          </p:cNvPr>
          <p:cNvSpPr txBox="1"/>
          <p:nvPr/>
        </p:nvSpPr>
        <p:spPr>
          <a:xfrm>
            <a:off x="1084161" y="6431725"/>
            <a:ext cx="10023678" cy="338554"/>
          </a:xfrm>
          <a:prstGeom prst="rect">
            <a:avLst/>
          </a:prstGeom>
          <a:noFill/>
        </p:spPr>
        <p:txBody>
          <a:bodyPr wrap="square">
            <a:spAutoFit/>
          </a:bodyPr>
          <a:lstStyle/>
          <a:p>
            <a:r>
              <a:rPr lang="en-SG" sz="1600" dirty="0">
                <a:latin typeface="+mj-lt"/>
              </a:rPr>
              <a:t>Hong, </a:t>
            </a:r>
            <a:r>
              <a:rPr lang="en-SG" sz="1600" dirty="0" err="1">
                <a:latin typeface="+mj-lt"/>
              </a:rPr>
              <a:t>Hande</a:t>
            </a:r>
            <a:r>
              <a:rPr lang="en-SG" sz="1600" dirty="0">
                <a:latin typeface="+mj-lt"/>
              </a:rPr>
              <a:t>, et.al. "</a:t>
            </a:r>
            <a:r>
              <a:rPr lang="en-SG" sz="1600" dirty="0" err="1">
                <a:latin typeface="+mj-lt"/>
              </a:rPr>
              <a:t>Socialprobe</a:t>
            </a:r>
            <a:r>
              <a:rPr lang="en-SG" sz="1600" dirty="0">
                <a:latin typeface="+mj-lt"/>
              </a:rPr>
              <a:t>: Understanding social interaction through passive </a:t>
            </a:r>
            <a:r>
              <a:rPr lang="en-SG" sz="1600" dirty="0" err="1">
                <a:latin typeface="+mj-lt"/>
              </a:rPr>
              <a:t>wifi</a:t>
            </a:r>
            <a:r>
              <a:rPr lang="en-SG" sz="1600" dirty="0">
                <a:latin typeface="+mj-lt"/>
              </a:rPr>
              <a:t> monitoring." </a:t>
            </a:r>
            <a:r>
              <a:rPr lang="en-SG" sz="1600" dirty="0" err="1">
                <a:latin typeface="+mj-lt"/>
              </a:rPr>
              <a:t>Mobi</a:t>
            </a:r>
            <a:r>
              <a:rPr lang="en-SG" sz="1600" i="1" dirty="0" err="1">
                <a:latin typeface="+mj-lt"/>
              </a:rPr>
              <a:t>quitous</a:t>
            </a:r>
            <a:r>
              <a:rPr lang="en-SG" sz="1600" i="1" dirty="0">
                <a:latin typeface="+mj-lt"/>
              </a:rPr>
              <a:t> </a:t>
            </a:r>
            <a:r>
              <a:rPr lang="en-SG" sz="1600" dirty="0">
                <a:latin typeface="+mj-lt"/>
              </a:rPr>
              <a:t>2016.</a:t>
            </a:r>
          </a:p>
        </p:txBody>
      </p:sp>
    </p:spTree>
    <p:extLst>
      <p:ext uri="{BB962C8B-B14F-4D97-AF65-F5344CB8AC3E}">
        <p14:creationId xmlns:p14="http://schemas.microsoft.com/office/powerpoint/2010/main" val="38592416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idx="4294967295"/>
          </p:nvPr>
        </p:nvSpPr>
        <p:spPr>
          <a:xfrm>
            <a:off x="1025828" y="194468"/>
            <a:ext cx="8245598" cy="852487"/>
          </a:xfrm>
        </p:spPr>
        <p:txBody>
          <a:bodyPr/>
          <a:lstStyle/>
          <a:p>
            <a:r>
              <a:rPr lang="en-US" sz="3600" dirty="0">
                <a:latin typeface="+mn-lt"/>
              </a:rPr>
              <a:t>Localization using (</a:t>
            </a:r>
            <a:r>
              <a:rPr lang="en-US" sz="3600" dirty="0" err="1">
                <a:latin typeface="+mn-lt"/>
              </a:rPr>
              <a:t>WiFi</a:t>
            </a:r>
            <a:r>
              <a:rPr lang="en-US" sz="3600" dirty="0">
                <a:latin typeface="+mn-lt"/>
              </a:rPr>
              <a:t>) Fingerprinting</a:t>
            </a:r>
            <a:endParaRPr lang="en-SG" sz="3600" dirty="0">
              <a:latin typeface="+mn-lt"/>
            </a:endParaRPr>
          </a:p>
        </p:txBody>
      </p:sp>
      <p:sp>
        <p:nvSpPr>
          <p:cNvPr id="49155" name="Content Placeholder 2"/>
          <p:cNvSpPr>
            <a:spLocks noGrp="1"/>
          </p:cNvSpPr>
          <p:nvPr>
            <p:ph idx="4294967295"/>
          </p:nvPr>
        </p:nvSpPr>
        <p:spPr>
          <a:xfrm>
            <a:off x="4437364" y="1234160"/>
            <a:ext cx="7399348" cy="5003128"/>
          </a:xfrm>
        </p:spPr>
        <p:txBody>
          <a:bodyPr/>
          <a:lstStyle/>
          <a:p>
            <a:r>
              <a:rPr lang="en-US" sz="2400" dirty="0">
                <a:latin typeface="+mj-lt"/>
              </a:rPr>
              <a:t>RADAR [2] is one of the earliest &amp; most highly cited localization using </a:t>
            </a:r>
            <a:r>
              <a:rPr lang="en-US" sz="2400" dirty="0" err="1">
                <a:latin typeface="+mj-lt"/>
              </a:rPr>
              <a:t>WiFi</a:t>
            </a:r>
            <a:r>
              <a:rPr lang="en-US" sz="2400" dirty="0">
                <a:latin typeface="+mj-lt"/>
              </a:rPr>
              <a:t> based fingerprinting (&gt;12,000 citations on scholar.google.com)</a:t>
            </a:r>
          </a:p>
          <a:p>
            <a:r>
              <a:rPr lang="en-US" sz="2400" dirty="0">
                <a:latin typeface="+mj-lt"/>
              </a:rPr>
              <a:t>Testbed:</a:t>
            </a:r>
          </a:p>
          <a:p>
            <a:pPr lvl="1"/>
            <a:r>
              <a:rPr lang="en-US" dirty="0">
                <a:latin typeface="+mj-lt"/>
              </a:rPr>
              <a:t>1 floor, 980 sq. meters, 50 rooms</a:t>
            </a:r>
          </a:p>
          <a:p>
            <a:pPr lvl="1"/>
            <a:r>
              <a:rPr lang="en-US" dirty="0">
                <a:latin typeface="+mj-lt"/>
              </a:rPr>
              <a:t>3 base stations, 1 mobile host</a:t>
            </a:r>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28" y="1161256"/>
            <a:ext cx="3097212"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835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F21F-328C-4EBE-A311-6C6A8CDD8221}"/>
              </a:ext>
            </a:extLst>
          </p:cNvPr>
          <p:cNvSpPr>
            <a:spLocks noGrp="1"/>
          </p:cNvSpPr>
          <p:nvPr>
            <p:ph type="title"/>
          </p:nvPr>
        </p:nvSpPr>
        <p:spPr/>
        <p:txBody>
          <a:bodyPr/>
          <a:lstStyle/>
          <a:p>
            <a:r>
              <a:rPr lang="en-US" dirty="0"/>
              <a:t>Inertial navigation</a:t>
            </a:r>
          </a:p>
        </p:txBody>
      </p:sp>
      <p:sp>
        <p:nvSpPr>
          <p:cNvPr id="3" name="Content Placeholder 2">
            <a:extLst>
              <a:ext uri="{FF2B5EF4-FFF2-40B4-BE49-F238E27FC236}">
                <a16:creationId xmlns:a16="http://schemas.microsoft.com/office/drawing/2014/main" id="{4D504E32-1483-4673-9132-5D5D93A995BD}"/>
              </a:ext>
            </a:extLst>
          </p:cNvPr>
          <p:cNvSpPr>
            <a:spLocks noGrp="1"/>
          </p:cNvSpPr>
          <p:nvPr>
            <p:ph idx="1"/>
          </p:nvPr>
        </p:nvSpPr>
        <p:spPr/>
        <p:txBody>
          <a:bodyPr>
            <a:normAutofit lnSpcReduction="10000"/>
          </a:bodyPr>
          <a:lstStyle/>
          <a:p>
            <a:r>
              <a:rPr lang="en-US" dirty="0">
                <a:latin typeface="+mj-lt"/>
              </a:rPr>
              <a:t>If you know acceleration, you can get position, just integrate!</a:t>
            </a:r>
          </a:p>
          <a:p>
            <a:pPr lvl="1"/>
            <a:r>
              <a:rPr lang="en-US" dirty="0">
                <a:latin typeface="+mj-lt"/>
              </a:rPr>
              <a:t>With quite a bit of error</a:t>
            </a:r>
          </a:p>
          <a:p>
            <a:pPr lvl="1"/>
            <a:endParaRPr lang="en-US" dirty="0">
              <a:latin typeface="+mj-lt"/>
            </a:endParaRPr>
          </a:p>
          <a:p>
            <a:r>
              <a:rPr lang="en-US" dirty="0">
                <a:latin typeface="+mj-lt"/>
              </a:rPr>
              <a:t>Accurate over short distances with filtering approaches</a:t>
            </a:r>
          </a:p>
          <a:p>
            <a:pPr lvl="1"/>
            <a:r>
              <a:rPr lang="en-US" dirty="0">
                <a:latin typeface="+mj-lt"/>
              </a:rPr>
              <a:t>Can be used to augment other systems</a:t>
            </a:r>
          </a:p>
          <a:p>
            <a:pPr lvl="1"/>
            <a:r>
              <a:rPr lang="en-US" dirty="0">
                <a:latin typeface="+mj-lt"/>
              </a:rPr>
              <a:t>Get a fix every few seconds from localization system</a:t>
            </a:r>
          </a:p>
          <a:p>
            <a:pPr lvl="1"/>
            <a:r>
              <a:rPr lang="en-US" dirty="0">
                <a:latin typeface="+mj-lt"/>
              </a:rPr>
              <a:t>Use inertial navigation to interpolate between measurements</a:t>
            </a:r>
          </a:p>
          <a:p>
            <a:pPr lvl="1"/>
            <a:endParaRPr lang="en-US" dirty="0">
              <a:latin typeface="+mj-lt"/>
            </a:endParaRPr>
          </a:p>
          <a:p>
            <a:pPr lvl="1"/>
            <a:endParaRPr lang="en-US" dirty="0">
              <a:latin typeface="+mj-lt"/>
            </a:endParaRPr>
          </a:p>
          <a:p>
            <a:r>
              <a:rPr lang="en-US" dirty="0">
                <a:latin typeface="+mj-lt"/>
              </a:rPr>
              <a:t>IMUs (Inertial Measurement Units) available in all smartphones</a:t>
            </a:r>
          </a:p>
          <a:p>
            <a:pPr lvl="1"/>
            <a:r>
              <a:rPr lang="en-US" dirty="0">
                <a:latin typeface="+mj-lt"/>
              </a:rPr>
              <a:t>Accelerometer, Gyroscope, Magnetometer</a:t>
            </a:r>
          </a:p>
        </p:txBody>
      </p:sp>
      <p:sp>
        <p:nvSpPr>
          <p:cNvPr id="4" name="Slide Number Placeholder 3">
            <a:extLst>
              <a:ext uri="{FF2B5EF4-FFF2-40B4-BE49-F238E27FC236}">
                <a16:creationId xmlns:a16="http://schemas.microsoft.com/office/drawing/2014/main" id="{A7CEC2A8-71BF-4876-992F-F9E8E5663AB8}"/>
              </a:ext>
            </a:extLst>
          </p:cNvPr>
          <p:cNvSpPr>
            <a:spLocks noGrp="1"/>
          </p:cNvSpPr>
          <p:nvPr>
            <p:ph type="sldNum" sz="quarter" idx="12"/>
          </p:nvPr>
        </p:nvSpPr>
        <p:spPr/>
        <p:txBody>
          <a:bodyPr/>
          <a:lstStyle/>
          <a:p>
            <a:fld id="{0778C724-3839-4D76-A707-B4C23905D055}" type="slidenum">
              <a:rPr lang="en-US" smtClean="0"/>
              <a:t>105</a:t>
            </a:fld>
            <a:endParaRPr lang="en-US"/>
          </a:p>
        </p:txBody>
      </p:sp>
    </p:spTree>
    <p:extLst>
      <p:ext uri="{BB962C8B-B14F-4D97-AF65-F5344CB8AC3E}">
        <p14:creationId xmlns:p14="http://schemas.microsoft.com/office/powerpoint/2010/main" val="31283996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MAC: Controlled Access</a:t>
            </a:r>
          </a:p>
          <a:p>
            <a:r>
              <a:rPr lang="en-US" dirty="0">
                <a:latin typeface="+mj-lt"/>
                <a:sym typeface="Wingdings" pitchFamily="2" charset="2"/>
              </a:rPr>
              <a:t>Medium access control for internet of things</a:t>
            </a:r>
          </a:p>
          <a:p>
            <a:r>
              <a:rPr lang="en-US" dirty="0" err="1">
                <a:sym typeface="Wingdings" pitchFamily="2" charset="2"/>
              </a:rPr>
              <a:t>Localisation</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106</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310967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Next Week</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NO Tutorial, </a:t>
            </a:r>
            <a:r>
              <a:rPr lang="en-US" dirty="0"/>
              <a:t>NO Lecture</a:t>
            </a:r>
          </a:p>
          <a:p>
            <a:pPr algn="just"/>
            <a:r>
              <a:rPr lang="en-US" dirty="0">
                <a:latin typeface="+mj-lt"/>
              </a:rPr>
              <a:t>Doubts and QA: Please email TA’s – </a:t>
            </a:r>
            <a:r>
              <a:rPr lang="en-US" dirty="0" err="1">
                <a:latin typeface="+mj-lt"/>
              </a:rPr>
              <a:t>Kanav</a:t>
            </a:r>
            <a:r>
              <a:rPr lang="en-US" dirty="0">
                <a:latin typeface="+mj-lt"/>
              </a:rPr>
              <a:t> and </a:t>
            </a:r>
            <a:r>
              <a:rPr lang="en-US" dirty="0" err="1">
                <a:latin typeface="+mj-lt"/>
              </a:rPr>
              <a:t>Ayanga</a:t>
            </a:r>
            <a:endParaRPr lang="en-US" dirty="0"/>
          </a:p>
          <a:p>
            <a:pPr algn="just"/>
            <a:r>
              <a:rPr lang="en-US" dirty="0"/>
              <a:t>Office hours: Still there. Please send me email for QA.</a:t>
            </a:r>
          </a:p>
          <a:p>
            <a:pPr algn="just"/>
            <a:endParaRPr lang="en-US" dirty="0">
              <a:latin typeface="+mj-lt"/>
            </a:endParaRPr>
          </a:p>
          <a:p>
            <a:pPr algn="just"/>
            <a:r>
              <a:rPr lang="en-US" dirty="0">
                <a:latin typeface="+mj-lt"/>
              </a:rPr>
              <a:t>Video lectures: Will upload lecture to cover some topics due to missed lectures due to public holiday</a:t>
            </a:r>
          </a:p>
          <a:p>
            <a:pPr algn="just"/>
            <a:endParaRPr lang="en-US" dirty="0"/>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308184834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108</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0700237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596978" y="264148"/>
            <a:ext cx="10515600" cy="1325563"/>
          </a:xfrm>
        </p:spPr>
        <p:txBody>
          <a:bodyPr/>
          <a:lstStyle/>
          <a:p>
            <a:r>
              <a:rPr lang="en-US" dirty="0"/>
              <a:t>FDMA – Frequency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596978" y="1505865"/>
            <a:ext cx="10998044" cy="4351338"/>
          </a:xfrm>
        </p:spPr>
        <p:txBody>
          <a:bodyPr>
            <a:noAutofit/>
          </a:bodyPr>
          <a:lstStyle/>
          <a:p>
            <a:r>
              <a:rPr lang="en-US" dirty="0">
                <a:latin typeface="+mj-lt"/>
              </a:rPr>
              <a:t>Separate transmissions by placing them at different frequencies</a:t>
            </a:r>
          </a:p>
          <a:p>
            <a:endParaRPr lang="en-US" sz="2400" dirty="0"/>
          </a:p>
          <a:p>
            <a:r>
              <a:rPr lang="en-US" dirty="0">
                <a:latin typeface="+mj-lt"/>
              </a:rPr>
              <a:t>Technically, each device can use  a separate, fixed frequency</a:t>
            </a:r>
          </a:p>
          <a:p>
            <a:pPr lvl="1"/>
            <a:r>
              <a:rPr lang="en-US" sz="2800" dirty="0">
                <a:latin typeface="+mj-lt"/>
              </a:rPr>
              <a:t>One example can be walkie-talkies</a:t>
            </a:r>
          </a:p>
          <a:p>
            <a:pPr lvl="1"/>
            <a:r>
              <a:rPr lang="en-US" sz="2800" dirty="0"/>
              <a:t>What are disadvantages of giving every device own frequency?</a:t>
            </a:r>
            <a:endParaRPr lang="en-US" sz="2800" dirty="0">
              <a:latin typeface="+mj-lt"/>
            </a:endParaRPr>
          </a:p>
          <a:p>
            <a:endParaRPr lang="en-US" dirty="0">
              <a:latin typeface="+mj-lt"/>
            </a:endParaRPr>
          </a:p>
          <a:p>
            <a:r>
              <a:rPr lang="en-US" dirty="0">
                <a:latin typeface="+mj-lt"/>
              </a:rPr>
              <a:t>Conceptually, how RF channels work</a:t>
            </a:r>
          </a:p>
          <a:p>
            <a:pPr lvl="1"/>
            <a:r>
              <a:rPr lang="en-US" sz="2800" dirty="0" err="1">
                <a:latin typeface="+mj-lt"/>
              </a:rPr>
              <a:t>WiFi</a:t>
            </a:r>
            <a:r>
              <a:rPr lang="en-US" sz="2800" dirty="0">
                <a:latin typeface="+mj-lt"/>
              </a:rPr>
              <a:t> networks pick different bands</a:t>
            </a:r>
          </a:p>
          <a:p>
            <a:pPr lvl="1"/>
            <a:r>
              <a:rPr lang="en-US" sz="2800" dirty="0">
                <a:latin typeface="+mj-lt"/>
              </a:rPr>
              <a:t>802.15.4 picks a channel to communicate 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11</a:t>
            </a:fld>
            <a:endParaRPr lang="en-US"/>
          </a:p>
        </p:txBody>
      </p:sp>
      <p:pic>
        <p:nvPicPr>
          <p:cNvPr id="5" name="Picture 2">
            <a:extLst>
              <a:ext uri="{FF2B5EF4-FFF2-40B4-BE49-F238E27FC236}">
                <a16:creationId xmlns:a16="http://schemas.microsoft.com/office/drawing/2014/main" id="{5EDCB78C-80ED-4A30-BA27-723D427A3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9308" y="4065743"/>
            <a:ext cx="4152030" cy="210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023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54" y="394556"/>
            <a:ext cx="10865745" cy="1586643"/>
          </a:xfrm>
        </p:spPr>
        <p:txBody>
          <a:bodyPr/>
          <a:lstStyle/>
          <a:p>
            <a:r>
              <a:rPr lang="en-US" dirty="0"/>
              <a:t>Orthogonal Frequency Division Multiplexing :OFDM</a:t>
            </a:r>
          </a:p>
        </p:txBody>
      </p:sp>
      <p:sp>
        <p:nvSpPr>
          <p:cNvPr id="3" name="Content Placeholder 2"/>
          <p:cNvSpPr>
            <a:spLocks noGrp="1"/>
          </p:cNvSpPr>
          <p:nvPr>
            <p:ph idx="1"/>
          </p:nvPr>
        </p:nvSpPr>
        <p:spPr>
          <a:xfrm>
            <a:off x="634088" y="1745587"/>
            <a:ext cx="10652862" cy="4812288"/>
          </a:xfrm>
        </p:spPr>
        <p:txBody>
          <a:bodyPr>
            <a:noAutofit/>
          </a:bodyPr>
          <a:lstStyle/>
          <a:p>
            <a:r>
              <a:rPr lang="en-US" dirty="0">
                <a:latin typeface="+mj-lt"/>
              </a:rPr>
              <a:t>In FDM, the entire frequency spectrum is dedicated to carry data from a single source</a:t>
            </a:r>
          </a:p>
          <a:p>
            <a:pPr lvl="1"/>
            <a:r>
              <a:rPr lang="en-US" sz="2800" dirty="0">
                <a:latin typeface="+mj-lt"/>
              </a:rPr>
              <a:t>Example: transmit at 40Mbps over a 20 MHz spectrum</a:t>
            </a:r>
          </a:p>
          <a:p>
            <a:endParaRPr lang="en-US" dirty="0">
              <a:latin typeface="+mj-lt"/>
            </a:endParaRPr>
          </a:p>
          <a:p>
            <a:r>
              <a:rPr lang="en-US" dirty="0">
                <a:latin typeface="+mj-lt"/>
              </a:rPr>
              <a:t>In OFDM, data is divided into many (slower) bit streams and multiple subcarriers (each with smaller spectrum) is used</a:t>
            </a:r>
          </a:p>
          <a:p>
            <a:pPr lvl="1"/>
            <a:r>
              <a:rPr lang="en-US" sz="2800" dirty="0">
                <a:latin typeface="+mj-lt"/>
              </a:rPr>
              <a:t>Example: divide data source into 40 sources, each 1Mbps </a:t>
            </a:r>
          </a:p>
        </p:txBody>
      </p:sp>
      <p:sp>
        <p:nvSpPr>
          <p:cNvPr id="4" name="Slide Number Placeholder 3"/>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30597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899908" y="136525"/>
            <a:ext cx="10515600" cy="1325563"/>
          </a:xfrm>
        </p:spPr>
        <p:txBody>
          <a:bodyPr/>
          <a:lstStyle/>
          <a:p>
            <a:r>
              <a:rPr lang="en-US" dirty="0"/>
              <a:t>TDMA – Time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899908" y="1427328"/>
            <a:ext cx="10515600" cy="4351338"/>
          </a:xfrm>
        </p:spPr>
        <p:txBody>
          <a:bodyPr>
            <a:noAutofit/>
          </a:bodyPr>
          <a:lstStyle/>
          <a:p>
            <a:r>
              <a:rPr lang="en-US" dirty="0">
                <a:latin typeface="+mj-lt"/>
              </a:rPr>
              <a:t>Split transmissions in time</a:t>
            </a:r>
          </a:p>
          <a:p>
            <a:pPr lvl="1"/>
            <a:r>
              <a:rPr lang="en-US" dirty="0">
                <a:latin typeface="+mj-lt"/>
              </a:rPr>
              <a:t>Devices share the same channel</a:t>
            </a:r>
          </a:p>
          <a:p>
            <a:pPr lvl="1"/>
            <a:endParaRPr lang="en-US" sz="2800" dirty="0">
              <a:latin typeface="+mj-lt"/>
            </a:endParaRPr>
          </a:p>
          <a:p>
            <a:r>
              <a:rPr lang="en-US" dirty="0">
                <a:latin typeface="+mj-lt"/>
              </a:rPr>
              <a:t>Splits time into fixed-length windows</a:t>
            </a:r>
          </a:p>
          <a:p>
            <a:pPr lvl="1"/>
            <a:r>
              <a:rPr lang="en-US" dirty="0">
                <a:latin typeface="+mj-lt"/>
              </a:rPr>
              <a:t>Each device is assigned one or more windows</a:t>
            </a:r>
          </a:p>
          <a:p>
            <a:pPr lvl="1"/>
            <a:r>
              <a:rPr lang="en-US" dirty="0">
                <a:latin typeface="+mj-lt"/>
              </a:rPr>
              <a:t>Can build a priority system here with uneven split among devices</a:t>
            </a:r>
          </a:p>
          <a:p>
            <a:pPr lvl="1"/>
            <a:endParaRPr lang="en-US" sz="2800" dirty="0">
              <a:latin typeface="+mj-lt"/>
            </a:endParaRPr>
          </a:p>
          <a:p>
            <a:r>
              <a:rPr lang="en-US" dirty="0">
                <a:latin typeface="+mj-lt"/>
              </a:rPr>
              <a:t>Requires synchronization between devices</a:t>
            </a:r>
          </a:p>
          <a:p>
            <a:pPr lvl="1"/>
            <a:r>
              <a:rPr lang="en-US" dirty="0">
                <a:latin typeface="+mj-lt"/>
              </a:rPr>
              <a:t>Often devices must listen periodically to resynchronize</a:t>
            </a:r>
          </a:p>
          <a:p>
            <a:pPr lvl="1"/>
            <a:r>
              <a:rPr lang="en-US" dirty="0">
                <a:latin typeface="+mj-lt"/>
              </a:rPr>
              <a:t>Less efficient use of slots reduce synchronization</a:t>
            </a:r>
          </a:p>
          <a:p>
            <a:pPr lvl="2"/>
            <a:r>
              <a:rPr lang="en-US" sz="2400" dirty="0">
                <a:latin typeface="+mj-lt"/>
              </a:rPr>
              <a:t>Large guard windows. E.g. 1.5 second slot for a 1 second transmission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112721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018950" y="286381"/>
            <a:ext cx="7764462" cy="928687"/>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TDMA vs. FDMA </a:t>
            </a:r>
          </a:p>
        </p:txBody>
      </p:sp>
      <p:grpSp>
        <p:nvGrpSpPr>
          <p:cNvPr id="5" name="Group 4"/>
          <p:cNvGrpSpPr/>
          <p:nvPr/>
        </p:nvGrpSpPr>
        <p:grpSpPr>
          <a:xfrm>
            <a:off x="3876395" y="4340970"/>
            <a:ext cx="4699508" cy="2319274"/>
            <a:chOff x="2366910" y="2744908"/>
            <a:chExt cx="3881477" cy="3017531"/>
          </a:xfrm>
        </p:grpSpPr>
        <p:grpSp>
          <p:nvGrpSpPr>
            <p:cNvPr id="46" name="Group 25"/>
            <p:cNvGrpSpPr>
              <a:grpSpLocks/>
            </p:cNvGrpSpPr>
            <p:nvPr/>
          </p:nvGrpSpPr>
          <p:grpSpPr bwMode="auto">
            <a:xfrm>
              <a:off x="2366910" y="2744909"/>
              <a:ext cx="3881477" cy="3017530"/>
              <a:chOff x="4240" y="1536"/>
              <a:chExt cx="992" cy="1560"/>
            </a:xfrm>
          </p:grpSpPr>
          <p:sp>
            <p:nvSpPr>
              <p:cNvPr id="47" name="Text Box 26"/>
              <p:cNvSpPr txBox="1">
                <a:spLocks noChangeArrowheads="1"/>
              </p:cNvSpPr>
              <p:nvPr/>
            </p:nvSpPr>
            <p:spPr bwMode="auto">
              <a:xfrm>
                <a:off x="4642" y="2784"/>
                <a:ext cx="220" cy="31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Calibri Light" panose="020F0302020204030204" pitchFamily="34" charset="0"/>
                  </a:rPr>
                  <a:t>Time</a:t>
                </a:r>
              </a:p>
            </p:txBody>
          </p:sp>
          <p:sp>
            <p:nvSpPr>
              <p:cNvPr id="48" name="Rectangle 27"/>
              <p:cNvSpPr>
                <a:spLocks noChangeArrowheads="1"/>
              </p:cNvSpPr>
              <p:nvPr/>
            </p:nvSpPr>
            <p:spPr bwMode="auto">
              <a:xfrm rot="-5400000">
                <a:off x="4176" y="2400"/>
                <a:ext cx="384" cy="192"/>
              </a:xfrm>
              <a:prstGeom prst="rect">
                <a:avLst/>
              </a:prstGeom>
              <a:noFill/>
              <a:ln w="9360">
                <a:solidFill>
                  <a:srgbClr val="000000"/>
                </a:solidFill>
                <a:miter lim="800000"/>
                <a:headEnd/>
                <a:tailEnd/>
              </a:ln>
            </p:spPr>
            <p:txBody>
              <a:bodyPr wrap="none" anchor="ctr"/>
              <a:lstStyle/>
              <a:p>
                <a:endParaRPr lang="en-US"/>
              </a:p>
            </p:txBody>
          </p:sp>
          <p:sp>
            <p:nvSpPr>
              <p:cNvPr id="49" name="Text Box 28"/>
              <p:cNvSpPr txBox="1">
                <a:spLocks noChangeArrowheads="1"/>
              </p:cNvSpPr>
              <p:nvPr/>
            </p:nvSpPr>
            <p:spPr bwMode="auto">
              <a:xfrm rot="16200000">
                <a:off x="3791" y="2093"/>
                <a:ext cx="996" cy="9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Calibri Light" panose="020F0302020204030204" pitchFamily="34" charset="0"/>
                  </a:rPr>
                  <a:t>Frequency</a:t>
                </a:r>
              </a:p>
            </p:txBody>
          </p:sp>
          <p:sp>
            <p:nvSpPr>
              <p:cNvPr id="50" name="Rectangle 29"/>
              <p:cNvSpPr>
                <a:spLocks noChangeArrowheads="1"/>
              </p:cNvSpPr>
              <p:nvPr/>
            </p:nvSpPr>
            <p:spPr bwMode="auto">
              <a:xfrm rot="-5400000">
                <a:off x="4176" y="1632"/>
                <a:ext cx="384" cy="192"/>
              </a:xfrm>
              <a:prstGeom prst="rect">
                <a:avLst/>
              </a:prstGeom>
              <a:solidFill>
                <a:schemeClr val="bg1"/>
              </a:solidFill>
              <a:ln w="9360">
                <a:solidFill>
                  <a:srgbClr val="000000"/>
                </a:solidFill>
                <a:miter lim="800000"/>
                <a:headEnd/>
                <a:tailEnd/>
              </a:ln>
            </p:spPr>
            <p:txBody>
              <a:bodyPr wrap="none" anchor="ctr"/>
              <a:lstStyle/>
              <a:p>
                <a:endParaRPr lang="en-US">
                  <a:solidFill>
                    <a:schemeClr val="bg1"/>
                  </a:solidFill>
                </a:endParaRPr>
              </a:p>
            </p:txBody>
          </p:sp>
          <p:sp>
            <p:nvSpPr>
              <p:cNvPr id="51" name="Rectangle 30"/>
              <p:cNvSpPr>
                <a:spLocks noChangeArrowheads="1"/>
              </p:cNvSpPr>
              <p:nvPr/>
            </p:nvSpPr>
            <p:spPr bwMode="auto">
              <a:xfrm rot="-5400000">
                <a:off x="4176"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Rectangle 31"/>
              <p:cNvSpPr>
                <a:spLocks noChangeArrowheads="1"/>
              </p:cNvSpPr>
              <p:nvPr/>
            </p:nvSpPr>
            <p:spPr bwMode="auto">
              <a:xfrm rot="-5400000">
                <a:off x="4368"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Rectangle 32"/>
              <p:cNvSpPr>
                <a:spLocks noChangeArrowheads="1"/>
              </p:cNvSpPr>
              <p:nvPr/>
            </p:nvSpPr>
            <p:spPr bwMode="auto">
              <a:xfrm rot="-5400000">
                <a:off x="4368"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Rectangle 33"/>
              <p:cNvSpPr>
                <a:spLocks noChangeArrowheads="1"/>
              </p:cNvSpPr>
              <p:nvPr/>
            </p:nvSpPr>
            <p:spPr bwMode="auto">
              <a:xfrm rot="-5400000">
                <a:off x="4368" y="2016"/>
                <a:ext cx="384" cy="192"/>
              </a:xfrm>
              <a:prstGeom prst="rect">
                <a:avLst/>
              </a:prstGeom>
              <a:noFill/>
              <a:ln w="9360">
                <a:solidFill>
                  <a:srgbClr val="000000"/>
                </a:solidFill>
                <a:miter lim="800000"/>
                <a:headEnd/>
                <a:tailEnd/>
              </a:ln>
            </p:spPr>
            <p:txBody>
              <a:bodyPr wrap="none" anchor="ctr"/>
              <a:lstStyle/>
              <a:p>
                <a:endParaRPr lang="en-US"/>
              </a:p>
            </p:txBody>
          </p:sp>
          <p:sp>
            <p:nvSpPr>
              <p:cNvPr id="55" name="Rectangle 34"/>
              <p:cNvSpPr>
                <a:spLocks noChangeArrowheads="1"/>
              </p:cNvSpPr>
              <p:nvPr/>
            </p:nvSpPr>
            <p:spPr bwMode="auto">
              <a:xfrm rot="-5400000">
                <a:off x="4560" y="2400"/>
                <a:ext cx="384" cy="192"/>
              </a:xfrm>
              <a:prstGeom prst="rect">
                <a:avLst/>
              </a:prstGeom>
              <a:noFill/>
              <a:ln w="9360">
                <a:solidFill>
                  <a:srgbClr val="000000"/>
                </a:solidFill>
                <a:miter lim="800000"/>
                <a:headEnd/>
                <a:tailEnd/>
              </a:ln>
            </p:spPr>
            <p:txBody>
              <a:bodyPr wrap="none" anchor="ctr"/>
              <a:lstStyle/>
              <a:p>
                <a:endParaRPr lang="en-US"/>
              </a:p>
            </p:txBody>
          </p:sp>
          <p:sp>
            <p:nvSpPr>
              <p:cNvPr id="56" name="Rectangle 35"/>
              <p:cNvSpPr>
                <a:spLocks noChangeArrowheads="1"/>
              </p:cNvSpPr>
              <p:nvPr/>
            </p:nvSpPr>
            <p:spPr bwMode="auto">
              <a:xfrm rot="-5400000">
                <a:off x="4560"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Rectangle 36"/>
              <p:cNvSpPr>
                <a:spLocks noChangeArrowheads="1"/>
              </p:cNvSpPr>
              <p:nvPr/>
            </p:nvSpPr>
            <p:spPr bwMode="auto">
              <a:xfrm rot="-5400000">
                <a:off x="4560"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Rectangle 37"/>
              <p:cNvSpPr>
                <a:spLocks noChangeArrowheads="1"/>
              </p:cNvSpPr>
              <p:nvPr/>
            </p:nvSpPr>
            <p:spPr bwMode="auto">
              <a:xfrm rot="-5400000">
                <a:off x="4752"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Rectangle 38"/>
              <p:cNvSpPr>
                <a:spLocks noChangeArrowheads="1"/>
              </p:cNvSpPr>
              <p:nvPr/>
            </p:nvSpPr>
            <p:spPr bwMode="auto">
              <a:xfrm rot="-5400000">
                <a:off x="4752" y="1632"/>
                <a:ext cx="384" cy="192"/>
              </a:xfrm>
              <a:prstGeom prst="rect">
                <a:avLst/>
              </a:prstGeom>
              <a:noFill/>
              <a:ln w="9360">
                <a:solidFill>
                  <a:srgbClr val="000000"/>
                </a:solidFill>
                <a:miter lim="800000"/>
                <a:headEnd/>
                <a:tailEnd/>
              </a:ln>
            </p:spPr>
            <p:txBody>
              <a:bodyPr wrap="none" anchor="ctr"/>
              <a:lstStyle/>
              <a:p>
                <a:endParaRPr lang="en-US"/>
              </a:p>
            </p:txBody>
          </p:sp>
          <p:sp>
            <p:nvSpPr>
              <p:cNvPr id="60" name="Rectangle 39"/>
              <p:cNvSpPr>
                <a:spLocks noChangeArrowheads="1"/>
              </p:cNvSpPr>
              <p:nvPr/>
            </p:nvSpPr>
            <p:spPr bwMode="auto">
              <a:xfrm rot="-5400000">
                <a:off x="4752"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Rectangle 40"/>
              <p:cNvSpPr>
                <a:spLocks noChangeArrowheads="1"/>
              </p:cNvSpPr>
              <p:nvPr/>
            </p:nvSpPr>
            <p:spPr bwMode="auto">
              <a:xfrm rot="-5400000">
                <a:off x="4944" y="2400"/>
                <a:ext cx="384" cy="192"/>
              </a:xfrm>
              <a:prstGeom prst="rect">
                <a:avLst/>
              </a:prstGeom>
              <a:noFill/>
              <a:ln w="9360">
                <a:solidFill>
                  <a:srgbClr val="000000"/>
                </a:solidFill>
                <a:miter lim="800000"/>
                <a:headEnd/>
                <a:tailEnd/>
              </a:ln>
            </p:spPr>
            <p:txBody>
              <a:bodyPr wrap="none" anchor="ctr"/>
              <a:lstStyle/>
              <a:p>
                <a:endParaRPr lang="en-US"/>
              </a:p>
            </p:txBody>
          </p:sp>
          <p:sp>
            <p:nvSpPr>
              <p:cNvPr id="62" name="Rectangle 41"/>
              <p:cNvSpPr>
                <a:spLocks noChangeArrowheads="1"/>
              </p:cNvSpPr>
              <p:nvPr/>
            </p:nvSpPr>
            <p:spPr bwMode="auto">
              <a:xfrm rot="-5400000">
                <a:off x="4944"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Rectangle 42"/>
              <p:cNvSpPr>
                <a:spLocks noChangeArrowheads="1"/>
              </p:cNvSpPr>
              <p:nvPr/>
            </p:nvSpPr>
            <p:spPr bwMode="auto">
              <a:xfrm rot="-5400000">
                <a:off x="4944"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 name="Rectangle 5"/>
            <p:cNvSpPr/>
            <p:nvPr/>
          </p:nvSpPr>
          <p:spPr bwMode="auto">
            <a:xfrm>
              <a:off x="2492119" y="2744908"/>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69" name="Rectangle 68"/>
            <p:cNvSpPr/>
            <p:nvPr/>
          </p:nvSpPr>
          <p:spPr bwMode="auto">
            <a:xfrm>
              <a:off x="2509848" y="424163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0" name="Rectangle 69"/>
            <p:cNvSpPr/>
            <p:nvPr/>
          </p:nvSpPr>
          <p:spPr bwMode="auto">
            <a:xfrm>
              <a:off x="3256350"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1" name="Rectangle 70"/>
            <p:cNvSpPr/>
            <p:nvPr/>
          </p:nvSpPr>
          <p:spPr bwMode="auto">
            <a:xfrm>
              <a:off x="4764852" y="4254556"/>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2" name="Rectangle 71"/>
            <p:cNvSpPr/>
            <p:nvPr/>
          </p:nvSpPr>
          <p:spPr bwMode="auto">
            <a:xfrm>
              <a:off x="4750644"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3" name="Rectangle 72"/>
            <p:cNvSpPr/>
            <p:nvPr/>
          </p:nvSpPr>
          <p:spPr bwMode="auto">
            <a:xfrm>
              <a:off x="5511354" y="2744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grpSp>
      <p:sp>
        <p:nvSpPr>
          <p:cNvPr id="4" name="Rectangle 3"/>
          <p:cNvSpPr/>
          <p:nvPr/>
        </p:nvSpPr>
        <p:spPr>
          <a:xfrm>
            <a:off x="2225249" y="3616034"/>
            <a:ext cx="8153400" cy="369332"/>
          </a:xfrm>
          <a:prstGeom prst="rect">
            <a:avLst/>
          </a:prstGeom>
        </p:spPr>
        <p:txBody>
          <a:bodyPr wrap="square">
            <a:spAutoFit/>
          </a:bodyPr>
          <a:lstStyle/>
          <a:p>
            <a:r>
              <a:rPr lang="en-SG" dirty="0"/>
              <a:t>In practical systems, TDMA is often combined with FDMA </a:t>
            </a:r>
            <a:endParaRPr lang="en-US" dirty="0"/>
          </a:p>
        </p:txBody>
      </p:sp>
      <p:grpSp>
        <p:nvGrpSpPr>
          <p:cNvPr id="30" name="Group 29"/>
          <p:cNvGrpSpPr/>
          <p:nvPr/>
        </p:nvGrpSpPr>
        <p:grpSpPr>
          <a:xfrm>
            <a:off x="2560911" y="1322521"/>
            <a:ext cx="6654668" cy="2218516"/>
            <a:chOff x="960771" y="1855921"/>
            <a:chExt cx="6585169" cy="3079346"/>
          </a:xfrm>
        </p:grpSpPr>
        <p:sp>
          <p:nvSpPr>
            <p:cNvPr id="31" name="Rectangle 1"/>
            <p:cNvSpPr>
              <a:spLocks noChangeArrowheads="1"/>
            </p:cNvSpPr>
            <p:nvPr/>
          </p:nvSpPr>
          <p:spPr bwMode="auto">
            <a:xfrm>
              <a:off x="1447800" y="27432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Text Box 3"/>
            <p:cNvSpPr txBox="1">
              <a:spLocks noChangeArrowheads="1"/>
            </p:cNvSpPr>
            <p:nvPr/>
          </p:nvSpPr>
          <p:spPr bwMode="auto">
            <a:xfrm rot="16200000">
              <a:off x="342045" y="3003090"/>
              <a:ext cx="1605085" cy="367633"/>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Frequency</a:t>
              </a:r>
            </a:p>
          </p:txBody>
        </p:sp>
        <p:sp>
          <p:nvSpPr>
            <p:cNvPr id="33" name="Text Box 4"/>
            <p:cNvSpPr txBox="1">
              <a:spLocks noChangeArrowheads="1"/>
            </p:cNvSpPr>
            <p:nvPr/>
          </p:nvSpPr>
          <p:spPr bwMode="auto">
            <a:xfrm>
              <a:off x="2062163" y="4419599"/>
              <a:ext cx="654026"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Time</a:t>
              </a:r>
            </a:p>
          </p:txBody>
        </p:sp>
        <p:sp>
          <p:nvSpPr>
            <p:cNvPr id="34" name="Rectangle 5"/>
            <p:cNvSpPr>
              <a:spLocks noChangeArrowheads="1"/>
            </p:cNvSpPr>
            <p:nvPr/>
          </p:nvSpPr>
          <p:spPr bwMode="auto">
            <a:xfrm>
              <a:off x="1447800" y="2438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Rectangle 6"/>
            <p:cNvSpPr>
              <a:spLocks noChangeArrowheads="1"/>
            </p:cNvSpPr>
            <p:nvPr/>
          </p:nvSpPr>
          <p:spPr bwMode="auto">
            <a:xfrm>
              <a:off x="1447800" y="27432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6" name="Rectangle 7"/>
            <p:cNvSpPr>
              <a:spLocks noChangeArrowheads="1"/>
            </p:cNvSpPr>
            <p:nvPr/>
          </p:nvSpPr>
          <p:spPr bwMode="auto">
            <a:xfrm>
              <a:off x="1447800" y="30480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Rectangle 8"/>
            <p:cNvSpPr>
              <a:spLocks noChangeArrowheads="1"/>
            </p:cNvSpPr>
            <p:nvPr/>
          </p:nvSpPr>
          <p:spPr bwMode="auto">
            <a:xfrm>
              <a:off x="1447800" y="33528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Rectangle 9"/>
            <p:cNvSpPr>
              <a:spLocks noChangeArrowheads="1"/>
            </p:cNvSpPr>
            <p:nvPr/>
          </p:nvSpPr>
          <p:spPr bwMode="auto">
            <a:xfrm>
              <a:off x="1447800" y="36576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9" name="Rectangle 10"/>
            <p:cNvSpPr>
              <a:spLocks noChangeArrowheads="1"/>
            </p:cNvSpPr>
            <p:nvPr/>
          </p:nvSpPr>
          <p:spPr bwMode="auto">
            <a:xfrm>
              <a:off x="1447800" y="3962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Text Box 14"/>
            <p:cNvSpPr txBox="1">
              <a:spLocks noChangeArrowheads="1"/>
            </p:cNvSpPr>
            <p:nvPr/>
          </p:nvSpPr>
          <p:spPr bwMode="auto">
            <a:xfrm>
              <a:off x="1668463" y="1946276"/>
              <a:ext cx="744569"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FDMA</a:t>
              </a:r>
            </a:p>
          </p:txBody>
        </p:sp>
        <p:grpSp>
          <p:nvGrpSpPr>
            <p:cNvPr id="41" name="Group 15"/>
            <p:cNvGrpSpPr>
              <a:grpSpLocks/>
            </p:cNvGrpSpPr>
            <p:nvPr/>
          </p:nvGrpSpPr>
          <p:grpSpPr bwMode="auto">
            <a:xfrm>
              <a:off x="5002986" y="1855921"/>
              <a:ext cx="2542954" cy="2954338"/>
              <a:chOff x="2267" y="1296"/>
              <a:chExt cx="1189" cy="1861"/>
            </a:xfrm>
          </p:grpSpPr>
          <p:sp>
            <p:nvSpPr>
              <p:cNvPr id="43" name="Text Box 16"/>
              <p:cNvSpPr txBox="1">
                <a:spLocks noChangeArrowheads="1"/>
              </p:cNvSpPr>
              <p:nvPr/>
            </p:nvSpPr>
            <p:spPr bwMode="auto">
              <a:xfrm>
                <a:off x="2691" y="2832"/>
                <a:ext cx="306"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Time</a:t>
                </a:r>
              </a:p>
            </p:txBody>
          </p:sp>
          <p:grpSp>
            <p:nvGrpSpPr>
              <p:cNvPr id="44" name="Group 17"/>
              <p:cNvGrpSpPr>
                <a:grpSpLocks/>
              </p:cNvGrpSpPr>
              <p:nvPr/>
            </p:nvGrpSpPr>
            <p:grpSpPr bwMode="auto">
              <a:xfrm>
                <a:off x="2267" y="1296"/>
                <a:ext cx="1189" cy="1440"/>
                <a:chOff x="2267" y="1296"/>
                <a:chExt cx="1189" cy="1440"/>
              </a:xfrm>
            </p:grpSpPr>
            <p:sp>
              <p:nvSpPr>
                <p:cNvPr id="45" name="Rectangle 18"/>
                <p:cNvSpPr>
                  <a:spLocks noChangeArrowheads="1"/>
                </p:cNvSpPr>
                <p:nvPr/>
              </p:nvSpPr>
              <p:spPr bwMode="auto">
                <a:xfrm rot="-5400000">
                  <a:off x="2016"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4" name="Rectangle 19"/>
                <p:cNvSpPr>
                  <a:spLocks noChangeArrowheads="1"/>
                </p:cNvSpPr>
                <p:nvPr/>
              </p:nvSpPr>
              <p:spPr bwMode="auto">
                <a:xfrm rot="-5400000">
                  <a:off x="2208"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Rectangle 20"/>
                <p:cNvSpPr>
                  <a:spLocks noChangeArrowheads="1"/>
                </p:cNvSpPr>
                <p:nvPr/>
              </p:nvSpPr>
              <p:spPr bwMode="auto">
                <a:xfrm rot="-5400000">
                  <a:off x="2400"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Rectangle 21"/>
                <p:cNvSpPr>
                  <a:spLocks noChangeArrowheads="1"/>
                </p:cNvSpPr>
                <p:nvPr/>
              </p:nvSpPr>
              <p:spPr bwMode="auto">
                <a:xfrm rot="-5400000">
                  <a:off x="2592"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7" name="Rectangle 22"/>
                <p:cNvSpPr>
                  <a:spLocks noChangeArrowheads="1"/>
                </p:cNvSpPr>
                <p:nvPr/>
              </p:nvSpPr>
              <p:spPr bwMode="auto">
                <a:xfrm rot="-5400000">
                  <a:off x="2784"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Text Box 23"/>
                <p:cNvSpPr txBox="1">
                  <a:spLocks noChangeArrowheads="1"/>
                </p:cNvSpPr>
                <p:nvPr/>
              </p:nvSpPr>
              <p:spPr bwMode="auto">
                <a:xfrm rot="16200000">
                  <a:off x="1847" y="2105"/>
                  <a:ext cx="1011" cy="17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Frequency</a:t>
                  </a:r>
                </a:p>
              </p:txBody>
            </p:sp>
            <p:sp>
              <p:nvSpPr>
                <p:cNvPr id="74" name="Text Box 24"/>
                <p:cNvSpPr txBox="1">
                  <a:spLocks noChangeArrowheads="1"/>
                </p:cNvSpPr>
                <p:nvPr/>
              </p:nvSpPr>
              <p:spPr bwMode="auto">
                <a:xfrm>
                  <a:off x="2644" y="1296"/>
                  <a:ext cx="351"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TDMA</a:t>
                  </a:r>
                </a:p>
              </p:txBody>
            </p:sp>
          </p:grpSp>
        </p:grpSp>
        <p:sp>
          <p:nvSpPr>
            <p:cNvPr id="42" name="Rectangle 44"/>
            <p:cNvSpPr>
              <a:spLocks noChangeArrowheads="1"/>
            </p:cNvSpPr>
            <p:nvPr/>
          </p:nvSpPr>
          <p:spPr bwMode="auto">
            <a:xfrm>
              <a:off x="1447800" y="36576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 name="Slide Number Placeholder 2"/>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24232410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F825-15C6-42E6-A6EF-F4DFC5B98C52}"/>
              </a:ext>
            </a:extLst>
          </p:cNvPr>
          <p:cNvSpPr>
            <a:spLocks noGrp="1"/>
          </p:cNvSpPr>
          <p:nvPr>
            <p:ph type="title"/>
          </p:nvPr>
        </p:nvSpPr>
        <p:spPr>
          <a:xfrm>
            <a:off x="555255" y="327025"/>
            <a:ext cx="8458200" cy="1485900"/>
          </a:xfrm>
        </p:spPr>
        <p:txBody>
          <a:bodyPr/>
          <a:lstStyle/>
          <a:p>
            <a:r>
              <a:rPr lang="en-SG" dirty="0"/>
              <a:t>Pros/Cons of “Static” Allocation </a:t>
            </a:r>
          </a:p>
        </p:txBody>
      </p:sp>
      <p:sp>
        <p:nvSpPr>
          <p:cNvPr id="3" name="Content Placeholder 2">
            <a:extLst>
              <a:ext uri="{FF2B5EF4-FFF2-40B4-BE49-F238E27FC236}">
                <a16:creationId xmlns:a16="http://schemas.microsoft.com/office/drawing/2014/main" id="{C14599C6-ACE9-415C-9AA2-16C0AA6E245D}"/>
              </a:ext>
            </a:extLst>
          </p:cNvPr>
          <p:cNvSpPr>
            <a:spLocks noGrp="1"/>
          </p:cNvSpPr>
          <p:nvPr>
            <p:ph idx="1"/>
          </p:nvPr>
        </p:nvSpPr>
        <p:spPr>
          <a:xfrm>
            <a:off x="555255" y="1812925"/>
            <a:ext cx="10950478" cy="4381500"/>
          </a:xfrm>
        </p:spPr>
        <p:txBody>
          <a:bodyPr>
            <a:normAutofit/>
          </a:bodyPr>
          <a:lstStyle/>
          <a:p>
            <a:r>
              <a:rPr lang="en-SG" dirty="0">
                <a:latin typeface="+mj-lt"/>
              </a:rPr>
              <a:t>Pros:</a:t>
            </a:r>
          </a:p>
          <a:p>
            <a:pPr lvl="1"/>
            <a:r>
              <a:rPr lang="en-SG" dirty="0">
                <a:latin typeface="+mj-lt"/>
              </a:rPr>
              <a:t>Resource is always available, performance guarantee</a:t>
            </a:r>
          </a:p>
          <a:p>
            <a:pPr lvl="1"/>
            <a:r>
              <a:rPr lang="en-SG" dirty="0">
                <a:latin typeface="+mj-lt"/>
              </a:rPr>
              <a:t>No interference from other users</a:t>
            </a:r>
          </a:p>
          <a:p>
            <a:pPr lvl="1"/>
            <a:endParaRPr lang="en-SG" sz="2800" dirty="0">
              <a:latin typeface="+mj-lt"/>
            </a:endParaRPr>
          </a:p>
          <a:p>
            <a:r>
              <a:rPr lang="en-SG" dirty="0">
                <a:latin typeface="+mj-lt"/>
              </a:rPr>
              <a:t>Cons:</a:t>
            </a:r>
          </a:p>
          <a:p>
            <a:pPr lvl="1"/>
            <a:r>
              <a:rPr lang="en-SG" dirty="0">
                <a:latin typeface="+mj-lt"/>
              </a:rPr>
              <a:t>Inefficient if resource is not utilized. Resource cannot be used by other users</a:t>
            </a:r>
          </a:p>
          <a:p>
            <a:pPr lvl="1"/>
            <a:r>
              <a:rPr lang="en-SG" dirty="0">
                <a:latin typeface="+mj-lt"/>
              </a:rPr>
              <a:t>Slow to adjust to traffic demand changes</a:t>
            </a:r>
          </a:p>
        </p:txBody>
      </p:sp>
      <p:sp>
        <p:nvSpPr>
          <p:cNvPr id="4" name="Slide Number Placeholder 3">
            <a:extLst>
              <a:ext uri="{FF2B5EF4-FFF2-40B4-BE49-F238E27FC236}">
                <a16:creationId xmlns:a16="http://schemas.microsoft.com/office/drawing/2014/main" id="{7287973A-0B0E-42A0-A4EA-7F02D1AC000C}"/>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961967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54" y="394556"/>
            <a:ext cx="10865745" cy="1586643"/>
          </a:xfrm>
        </p:spPr>
        <p:txBody>
          <a:bodyPr/>
          <a:lstStyle/>
          <a:p>
            <a:r>
              <a:rPr lang="en-US" dirty="0"/>
              <a:t>Orthogonal Frequency Division Multiplexing :OFDM</a:t>
            </a:r>
          </a:p>
        </p:txBody>
      </p:sp>
      <p:sp>
        <p:nvSpPr>
          <p:cNvPr id="3" name="Content Placeholder 2"/>
          <p:cNvSpPr>
            <a:spLocks noGrp="1"/>
          </p:cNvSpPr>
          <p:nvPr>
            <p:ph idx="1"/>
          </p:nvPr>
        </p:nvSpPr>
        <p:spPr>
          <a:xfrm>
            <a:off x="634088" y="1745587"/>
            <a:ext cx="10652862" cy="4812288"/>
          </a:xfrm>
        </p:spPr>
        <p:txBody>
          <a:bodyPr>
            <a:noAutofit/>
          </a:bodyPr>
          <a:lstStyle/>
          <a:p>
            <a:r>
              <a:rPr lang="en-US" dirty="0">
                <a:latin typeface="+mj-lt"/>
              </a:rPr>
              <a:t>In FDM, the entire frequency spectrum is dedicated to carry data from a single source</a:t>
            </a:r>
          </a:p>
          <a:p>
            <a:pPr lvl="1"/>
            <a:r>
              <a:rPr lang="en-US" sz="2800" dirty="0">
                <a:latin typeface="+mj-lt"/>
              </a:rPr>
              <a:t>Example: transmit at 40Mbps over a 20 MHz spectrum</a:t>
            </a:r>
          </a:p>
          <a:p>
            <a:endParaRPr lang="en-US" dirty="0">
              <a:latin typeface="+mj-lt"/>
            </a:endParaRPr>
          </a:p>
          <a:p>
            <a:r>
              <a:rPr lang="en-US" dirty="0">
                <a:latin typeface="+mj-lt"/>
              </a:rPr>
              <a:t>In OFDM, data is divided into many (slower) bit streams and multiple subcarriers (each with smaller spectrum) is used</a:t>
            </a:r>
          </a:p>
          <a:p>
            <a:pPr lvl="1"/>
            <a:r>
              <a:rPr lang="en-US" sz="2800" dirty="0">
                <a:latin typeface="+mj-lt"/>
              </a:rPr>
              <a:t>Example: divide data source into 40 sources, each 1Mbps </a:t>
            </a:r>
          </a:p>
        </p:txBody>
      </p:sp>
      <p:sp>
        <p:nvSpPr>
          <p:cNvPr id="4" name="Slide Number Placeholder 3"/>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411796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4800"/>
            <a:ext cx="7200900" cy="1485900"/>
          </a:xfrm>
        </p:spPr>
        <p:txBody>
          <a:bodyPr/>
          <a:lstStyle/>
          <a:p>
            <a:r>
              <a:rPr lang="en-US" dirty="0"/>
              <a:t>OFDM vs FDM</a:t>
            </a:r>
          </a:p>
        </p:txBody>
      </p:sp>
      <p:sp>
        <p:nvSpPr>
          <p:cNvPr id="4" name="Slide Number Placeholder 3"/>
          <p:cNvSpPr>
            <a:spLocks noGrp="1"/>
          </p:cNvSpPr>
          <p:nvPr>
            <p:ph type="sldNum" sz="quarter" idx="12"/>
          </p:nvPr>
        </p:nvSpPr>
        <p:spPr/>
        <p:txBody>
          <a:bodyPr/>
          <a:lstStyle/>
          <a:p>
            <a:fld id="{69E57DC2-970A-4B3E-BB1C-7A09969E49DF}" type="slidenum">
              <a:rPr lang="en-US" smtClean="0"/>
              <a:t>17</a:t>
            </a:fld>
            <a:endParaRPr lang="en-US" dirty="0"/>
          </a:p>
        </p:txBody>
      </p:sp>
      <p:pic>
        <p:nvPicPr>
          <p:cNvPr id="74754" name="Picture 2" descr="difference between fdm and ofd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7200900" cy="49541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09800" y="6249508"/>
            <a:ext cx="8153400" cy="338554"/>
          </a:xfrm>
          <a:prstGeom prst="rect">
            <a:avLst/>
          </a:prstGeom>
        </p:spPr>
        <p:txBody>
          <a:bodyPr wrap="square">
            <a:spAutoFit/>
          </a:bodyPr>
          <a:lstStyle/>
          <a:p>
            <a:r>
              <a:rPr lang="en-US" sz="1600" dirty="0"/>
              <a:t>http://www.rfwireless-world.com/Articles/difference-between-FDM-and-OFDM.html</a:t>
            </a:r>
          </a:p>
        </p:txBody>
      </p:sp>
    </p:spTree>
    <p:extLst>
      <p:ext uri="{BB962C8B-B14F-4D97-AF65-F5344CB8AC3E}">
        <p14:creationId xmlns:p14="http://schemas.microsoft.com/office/powerpoint/2010/main" val="1508841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391" y="366040"/>
            <a:ext cx="7200900" cy="1447800"/>
          </a:xfrm>
        </p:spPr>
        <p:txBody>
          <a:bodyPr/>
          <a:lstStyle/>
          <a:p>
            <a:r>
              <a:rPr lang="en-US" dirty="0"/>
              <a:t>What are benefits of OFDM</a:t>
            </a:r>
          </a:p>
        </p:txBody>
      </p:sp>
      <p:sp>
        <p:nvSpPr>
          <p:cNvPr id="3" name="Content Placeholder 2"/>
          <p:cNvSpPr>
            <a:spLocks noGrp="1"/>
          </p:cNvSpPr>
          <p:nvPr>
            <p:ph idx="1"/>
          </p:nvPr>
        </p:nvSpPr>
        <p:spPr>
          <a:xfrm>
            <a:off x="925853" y="1686646"/>
            <a:ext cx="10635977" cy="4669704"/>
          </a:xfrm>
        </p:spPr>
        <p:txBody>
          <a:bodyPr/>
          <a:lstStyle/>
          <a:p>
            <a:r>
              <a:rPr lang="en-US" dirty="0">
                <a:latin typeface="+mj-lt"/>
              </a:rPr>
              <a:t>Robust to selective fading</a:t>
            </a:r>
          </a:p>
          <a:p>
            <a:r>
              <a:rPr lang="en-US" dirty="0">
                <a:latin typeface="+mj-lt"/>
              </a:rPr>
              <a:t>Overcomes inter-symbol interference in a multi-path environment because data rate per subcarrier is lower</a:t>
            </a:r>
          </a:p>
          <a:p>
            <a:endParaRPr lang="en-US" dirty="0">
              <a:latin typeface="+mj-lt"/>
            </a:endParaRPr>
          </a:p>
          <a:p>
            <a:r>
              <a:rPr lang="en-US" dirty="0">
                <a:latin typeface="+mj-lt"/>
              </a:rPr>
              <a:t>Applications:</a:t>
            </a:r>
          </a:p>
          <a:p>
            <a:pPr lvl="1"/>
            <a:r>
              <a:rPr lang="en-US" sz="2800" dirty="0">
                <a:latin typeface="+mj-lt"/>
              </a:rPr>
              <a:t>IEEE 802.11a, g, n and ac</a:t>
            </a:r>
          </a:p>
          <a:p>
            <a:pPr lvl="1"/>
            <a:r>
              <a:rPr lang="en-US" sz="2800" dirty="0">
                <a:latin typeface="+mj-lt"/>
              </a:rPr>
              <a:t>LTE/5G  </a:t>
            </a:r>
          </a:p>
          <a:p>
            <a:pPr lvl="1"/>
            <a:r>
              <a:rPr lang="en-US" sz="2800" dirty="0">
                <a:latin typeface="+mj-lt"/>
              </a:rPr>
              <a:t>Digital radio and TV broadcast</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178578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20310" y="461875"/>
            <a:ext cx="10833489" cy="838200"/>
          </a:xfrm>
        </p:spPr>
        <p:txBody>
          <a:bodyPr/>
          <a:lstStyle/>
          <a:p>
            <a:pPr eaLnBrk="1" hangingPunct="1"/>
            <a:r>
              <a:rPr lang="en-US" dirty="0"/>
              <a:t>Frequency and Time leads to Spread Spectrum (SS)</a:t>
            </a:r>
          </a:p>
        </p:txBody>
      </p:sp>
      <p:sp>
        <p:nvSpPr>
          <p:cNvPr id="25605" name="Rectangle 3"/>
          <p:cNvSpPr>
            <a:spLocks noGrp="1" noChangeArrowheads="1"/>
          </p:cNvSpPr>
          <p:nvPr>
            <p:ph idx="1"/>
          </p:nvPr>
        </p:nvSpPr>
        <p:spPr>
          <a:xfrm>
            <a:off x="520310" y="1481324"/>
            <a:ext cx="11462257" cy="4593037"/>
          </a:xfrm>
        </p:spPr>
        <p:txBody>
          <a:bodyPr>
            <a:normAutofit/>
          </a:bodyPr>
          <a:lstStyle/>
          <a:p>
            <a:pPr eaLnBrk="1" hangingPunct="1"/>
            <a:r>
              <a:rPr lang="en-US" b="1" dirty="0">
                <a:latin typeface="+mj-lt"/>
              </a:rPr>
              <a:t>Spread-spectrum</a:t>
            </a:r>
            <a:r>
              <a:rPr lang="en-US" dirty="0">
                <a:latin typeface="+mj-lt"/>
              </a:rPr>
              <a:t> techniques are methods by which a signal is deliberately spread in the frequency domain, resulting in a signal with a wider bandwidth</a:t>
            </a:r>
          </a:p>
          <a:p>
            <a:pPr eaLnBrk="1" hangingPunct="1"/>
            <a:r>
              <a:rPr lang="en-US" dirty="0">
                <a:latin typeface="+mj-lt"/>
              </a:rPr>
              <a:t>Such techniques can be used to establish secure communications, increase resistance to natural interference, jamming and to prevent detection </a:t>
            </a:r>
          </a:p>
          <a:p>
            <a:pPr eaLnBrk="1" hangingPunct="1"/>
            <a:r>
              <a:rPr lang="en-US" dirty="0">
                <a:latin typeface="+mj-lt"/>
              </a:rPr>
              <a:t>Concept has been alluded to in 1900s, and applied in some form during WWII</a:t>
            </a:r>
          </a:p>
        </p:txBody>
      </p:sp>
      <p:sp>
        <p:nvSpPr>
          <p:cNvPr id="2" name="Slide Number Placeholder 1"/>
          <p:cNvSpPr>
            <a:spLocks noGrp="1"/>
          </p:cNvSpPr>
          <p:nvPr>
            <p:ph type="sldNum" sz="quarter" idx="12"/>
          </p:nvPr>
        </p:nvSpPr>
        <p:spPr/>
        <p:txBody>
          <a:bodyPr/>
          <a:lstStyle/>
          <a:p>
            <a:fld id="{69E57DC2-970A-4B3E-BB1C-7A09969E49DF}" type="slidenum">
              <a:rPr lang="en-US" smtClean="0"/>
              <a:t>19</a:t>
            </a:fld>
            <a:endParaRPr lang="en-US" dirty="0"/>
          </a:p>
        </p:txBody>
      </p:sp>
      <p:pic>
        <p:nvPicPr>
          <p:cNvPr id="3" name="Picture 2">
            <a:extLst>
              <a:ext uri="{FF2B5EF4-FFF2-40B4-BE49-F238E27FC236}">
                <a16:creationId xmlns:a16="http://schemas.microsoft.com/office/drawing/2014/main" id="{5ED2E031-63F9-1EA4-F68D-F3A4F2C58BD0}"/>
              </a:ext>
            </a:extLst>
          </p:cNvPr>
          <p:cNvPicPr>
            <a:picLocks noChangeAspect="1"/>
          </p:cNvPicPr>
          <p:nvPr/>
        </p:nvPicPr>
        <p:blipFill>
          <a:blip r:embed="rId2"/>
          <a:stretch>
            <a:fillRect/>
          </a:stretch>
        </p:blipFill>
        <p:spPr>
          <a:xfrm>
            <a:off x="838200" y="4046557"/>
            <a:ext cx="6109647" cy="2309793"/>
          </a:xfrm>
          <a:prstGeom prst="rect">
            <a:avLst/>
          </a:prstGeom>
        </p:spPr>
      </p:pic>
      <p:sp>
        <p:nvSpPr>
          <p:cNvPr id="4" name="TextBox 3">
            <a:extLst>
              <a:ext uri="{FF2B5EF4-FFF2-40B4-BE49-F238E27FC236}">
                <a16:creationId xmlns:a16="http://schemas.microsoft.com/office/drawing/2014/main" id="{D31CC429-1788-75D2-1435-68ABF465FAC5}"/>
              </a:ext>
            </a:extLst>
          </p:cNvPr>
          <p:cNvSpPr txBox="1"/>
          <p:nvPr/>
        </p:nvSpPr>
        <p:spPr>
          <a:xfrm>
            <a:off x="6882130" y="4046557"/>
            <a:ext cx="5100437"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Resistant to narrowband interference</a:t>
            </a:r>
          </a:p>
          <a:p>
            <a:pPr marL="342900" indent="-342900">
              <a:buFont typeface="Arial" panose="020B0604020202020204" pitchFamily="34" charset="0"/>
              <a:buChar char="•"/>
            </a:pPr>
            <a:r>
              <a:rPr lang="en-US" sz="2400" dirty="0">
                <a:latin typeface="+mj-lt"/>
              </a:rPr>
              <a:t>Signals are difficult to interpret – appears as if increase in background noise </a:t>
            </a:r>
          </a:p>
          <a:p>
            <a:pPr marL="342900" indent="-342900">
              <a:buFont typeface="Arial" panose="020B0604020202020204" pitchFamily="34" charset="0"/>
              <a:buChar char="•"/>
            </a:pPr>
            <a:r>
              <a:rPr lang="en-US" sz="2400" dirty="0">
                <a:latin typeface="+mj-lt"/>
              </a:rPr>
              <a:t>Can share frequency band with others with minimal interference</a:t>
            </a:r>
          </a:p>
        </p:txBody>
      </p:sp>
    </p:spTree>
    <p:extLst>
      <p:ext uri="{BB962C8B-B14F-4D97-AF65-F5344CB8AC3E}">
        <p14:creationId xmlns:p14="http://schemas.microsoft.com/office/powerpoint/2010/main" val="1622057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blinds(horizontal)">
                                      <p:cBhvr>
                                        <p:cTn id="7" dur="500"/>
                                        <p:tgtEl>
                                          <p:spTgt spid="256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blinds(horizontal)">
                                      <p:cBhvr>
                                        <p:cTn id="12" dur="500"/>
                                        <p:tgtEl>
                                          <p:spTgt spid="2560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5">
                                            <p:txEl>
                                              <p:pRg st="2" end="2"/>
                                            </p:txEl>
                                          </p:spTgt>
                                        </p:tgtEl>
                                        <p:attrNameLst>
                                          <p:attrName>style.visibility</p:attrName>
                                        </p:attrNameLst>
                                      </p:cBhvr>
                                      <p:to>
                                        <p:strVal val="visible"/>
                                      </p:to>
                                    </p:set>
                                    <p:animEffect transition="in" filter="blinds(horizontal)">
                                      <p:cBhvr>
                                        <p:cTn id="17" dur="500"/>
                                        <p:tgtEl>
                                          <p:spTgt spid="256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Assignment 3</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Assignment 3: April 8th 2024</a:t>
            </a:r>
          </a:p>
          <a:p>
            <a:pPr algn="just"/>
            <a:r>
              <a:rPr lang="en-US" dirty="0">
                <a:latin typeface="+mj-lt"/>
              </a:rPr>
              <a:t>Submission after deadline: Penalty of 10% </a:t>
            </a:r>
            <a:r>
              <a:rPr lang="en-US" b="1" dirty="0">
                <a:latin typeface="+mj-lt"/>
              </a:rPr>
              <a:t>Per Day </a:t>
            </a:r>
            <a:endParaRPr lang="en-US" dirty="0">
              <a:latin typeface="+mj-lt"/>
            </a:endParaRPr>
          </a:p>
          <a:p>
            <a:pPr algn="just"/>
            <a:r>
              <a:rPr lang="en-US" dirty="0"/>
              <a:t>Deals with wireless communication</a:t>
            </a:r>
          </a:p>
          <a:p>
            <a:pPr algn="just"/>
            <a:r>
              <a:rPr lang="en-US" dirty="0">
                <a:latin typeface="+mj-lt"/>
              </a:rPr>
              <a:t>Additional sensor tags are available if required</a:t>
            </a:r>
          </a:p>
          <a:p>
            <a:pPr algn="just"/>
            <a:endParaRPr lang="en-US" dirty="0">
              <a:latin typeface="+mj-lt"/>
            </a:endParaRPr>
          </a:p>
          <a:p>
            <a:pPr algn="just"/>
            <a:r>
              <a:rPr lang="en-US" dirty="0">
                <a:latin typeface="+mj-lt"/>
              </a:rPr>
              <a:t>Please submit statement of work and report. The </a:t>
            </a:r>
            <a:r>
              <a:rPr lang="en-US" b="1" u="sng" dirty="0">
                <a:latin typeface="+mj-lt"/>
              </a:rPr>
              <a:t>statement of work </a:t>
            </a:r>
            <a:r>
              <a:rPr lang="en-US" dirty="0">
                <a:latin typeface="+mj-lt"/>
              </a:rPr>
              <a:t>should describe the contribution made by every member of the group. Only </a:t>
            </a:r>
            <a:r>
              <a:rPr lang="en-US" b="1" u="sng" dirty="0">
                <a:latin typeface="+mj-lt"/>
              </a:rPr>
              <a:t>one member </a:t>
            </a:r>
            <a:r>
              <a:rPr lang="en-US" dirty="0">
                <a:latin typeface="+mj-lt"/>
              </a:rPr>
              <a:t>should submit the assignment on the canvas.</a:t>
            </a:r>
          </a:p>
          <a:p>
            <a:pPr algn="just"/>
            <a:endParaRPr lang="en-US" dirty="0"/>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413603001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73707" y="491320"/>
            <a:ext cx="9266830" cy="838200"/>
          </a:xfrm>
        </p:spPr>
        <p:txBody>
          <a:bodyPr/>
          <a:lstStyle/>
          <a:p>
            <a:pPr eaLnBrk="1" hangingPunct="1"/>
            <a:r>
              <a:rPr lang="en-US" dirty="0"/>
              <a:t>Spread spectrum: Frequency Hopping (FH)</a:t>
            </a:r>
          </a:p>
        </p:txBody>
      </p:sp>
      <p:pic>
        <p:nvPicPr>
          <p:cNvPr id="3584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794" y="1764518"/>
            <a:ext cx="7620000" cy="3763962"/>
          </a:xfrm>
        </p:spPr>
      </p:pic>
      <p:sp>
        <p:nvSpPr>
          <p:cNvPr id="27655" name="Rectangle 7"/>
          <p:cNvSpPr>
            <a:spLocks noChangeArrowheads="1"/>
          </p:cNvSpPr>
          <p:nvPr/>
        </p:nvSpPr>
        <p:spPr bwMode="auto">
          <a:xfrm>
            <a:off x="1173707" y="5958378"/>
            <a:ext cx="10222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
                <a:srgbClr val="3333CC"/>
              </a:buClr>
              <a:buSzPct val="60000"/>
            </a:pPr>
            <a:r>
              <a:rPr lang="en-US" sz="2400" dirty="0">
                <a:solidFill>
                  <a:srgbClr val="000000"/>
                </a:solidFill>
                <a:latin typeface="+mj-lt"/>
              </a:rPr>
              <a:t> FHSS increase resistance to a) natural interference b) jamming c) detection</a:t>
            </a:r>
            <a:r>
              <a:rPr lang="en-US" sz="2400" dirty="0">
                <a:latin typeface="+mj-lt"/>
              </a:rPr>
              <a:t> </a:t>
            </a:r>
          </a:p>
        </p:txBody>
      </p:sp>
      <p:sp>
        <p:nvSpPr>
          <p:cNvPr id="2" name="Slide Number Placeholder 1"/>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677819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5"/>
                                        </p:tgtEl>
                                        <p:attrNameLst>
                                          <p:attrName>style.visibility</p:attrName>
                                        </p:attrNameLst>
                                      </p:cBhvr>
                                      <p:to>
                                        <p:strVal val="visible"/>
                                      </p:to>
                                    </p:set>
                                    <p:animEffect transition="in" filter="blinds(horizontal)">
                                      <p:cBhvr>
                                        <p:cTn id="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73707" y="491320"/>
            <a:ext cx="9266830" cy="838200"/>
          </a:xfrm>
        </p:spPr>
        <p:txBody>
          <a:bodyPr/>
          <a:lstStyle/>
          <a:p>
            <a:pPr eaLnBrk="1" hangingPunct="1"/>
            <a:r>
              <a:rPr lang="en-US" dirty="0"/>
              <a:t>Spread spectrum: Frequency Hopping (FH)</a:t>
            </a:r>
          </a:p>
        </p:txBody>
      </p:sp>
      <p:sp>
        <p:nvSpPr>
          <p:cNvPr id="2" name="Slide Number Placeholder 1"/>
          <p:cNvSpPr>
            <a:spLocks noGrp="1"/>
          </p:cNvSpPr>
          <p:nvPr>
            <p:ph type="sldNum" sz="quarter" idx="12"/>
          </p:nvPr>
        </p:nvSpPr>
        <p:spPr/>
        <p:txBody>
          <a:bodyPr/>
          <a:lstStyle/>
          <a:p>
            <a:fld id="{69E57DC2-970A-4B3E-BB1C-7A09969E49DF}" type="slidenum">
              <a:rPr lang="en-US" smtClean="0"/>
              <a:t>21</a:t>
            </a:fld>
            <a:endParaRPr lang="en-US" dirty="0"/>
          </a:p>
        </p:txBody>
      </p:sp>
      <p:sp>
        <p:nvSpPr>
          <p:cNvPr id="4" name="Content Placeholder 3">
            <a:extLst>
              <a:ext uri="{FF2B5EF4-FFF2-40B4-BE49-F238E27FC236}">
                <a16:creationId xmlns:a16="http://schemas.microsoft.com/office/drawing/2014/main" id="{944EE935-F81C-73DD-0609-462D2870B11C}"/>
              </a:ext>
            </a:extLst>
          </p:cNvPr>
          <p:cNvSpPr>
            <a:spLocks noGrp="1"/>
          </p:cNvSpPr>
          <p:nvPr>
            <p:ph idx="1"/>
          </p:nvPr>
        </p:nvSpPr>
        <p:spPr>
          <a:xfrm>
            <a:off x="1173707" y="1798329"/>
            <a:ext cx="10515600" cy="4351338"/>
          </a:xfrm>
        </p:spPr>
        <p:txBody>
          <a:bodyPr/>
          <a:lstStyle/>
          <a:p>
            <a:r>
              <a:rPr lang="en-US" dirty="0"/>
              <a:t>A protocol that we use everyday uses Frequency hopping spread spectrum technique? </a:t>
            </a:r>
          </a:p>
          <a:p>
            <a:r>
              <a:rPr lang="en-US" dirty="0"/>
              <a:t>Bluetooth hops between 79 different 1 MHz channels in the band.  </a:t>
            </a:r>
          </a:p>
        </p:txBody>
      </p:sp>
      <p:pic>
        <p:nvPicPr>
          <p:cNvPr id="3" name="Picture 2">
            <a:extLst>
              <a:ext uri="{FF2B5EF4-FFF2-40B4-BE49-F238E27FC236}">
                <a16:creationId xmlns:a16="http://schemas.microsoft.com/office/drawing/2014/main" id="{DA915582-2192-F245-BE48-CB7921348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56" y="3429000"/>
            <a:ext cx="5969990" cy="302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529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4AB6-B35B-41DC-A853-B7917C3758A2}"/>
              </a:ext>
            </a:extLst>
          </p:cNvPr>
          <p:cNvSpPr>
            <a:spLocks noGrp="1"/>
          </p:cNvSpPr>
          <p:nvPr>
            <p:ph type="title"/>
          </p:nvPr>
        </p:nvSpPr>
        <p:spPr/>
        <p:txBody>
          <a:bodyPr/>
          <a:lstStyle/>
          <a:p>
            <a:r>
              <a:rPr lang="en-US" dirty="0"/>
              <a:t>Random access protocol: ALOHA</a:t>
            </a:r>
          </a:p>
        </p:txBody>
      </p:sp>
      <p:sp>
        <p:nvSpPr>
          <p:cNvPr id="3" name="Content Placeholder 2">
            <a:extLst>
              <a:ext uri="{FF2B5EF4-FFF2-40B4-BE49-F238E27FC236}">
                <a16:creationId xmlns:a16="http://schemas.microsoft.com/office/drawing/2014/main" id="{64B6421F-2F5C-48F0-BA55-13C5EFD01E4E}"/>
              </a:ext>
            </a:extLst>
          </p:cNvPr>
          <p:cNvSpPr>
            <a:spLocks noGrp="1"/>
          </p:cNvSpPr>
          <p:nvPr>
            <p:ph idx="1"/>
          </p:nvPr>
        </p:nvSpPr>
        <p:spPr>
          <a:xfrm>
            <a:off x="838200" y="1763917"/>
            <a:ext cx="10515600" cy="4351338"/>
          </a:xfrm>
        </p:spPr>
        <p:txBody>
          <a:bodyPr>
            <a:normAutofit lnSpcReduction="10000"/>
          </a:bodyPr>
          <a:lstStyle/>
          <a:p>
            <a:r>
              <a:rPr lang="en-US" dirty="0" err="1">
                <a:latin typeface="+mj-lt"/>
              </a:rPr>
              <a:t>ALOHAnet</a:t>
            </a:r>
            <a:r>
              <a:rPr lang="en-US" dirty="0">
                <a:latin typeface="+mj-lt"/>
              </a:rPr>
              <a:t> (1971)</a:t>
            </a:r>
          </a:p>
          <a:p>
            <a:pPr lvl="1"/>
            <a:r>
              <a:rPr lang="en-US" dirty="0">
                <a:latin typeface="+mj-lt"/>
              </a:rPr>
              <a:t>University of Hawaii – Norman Abramson</a:t>
            </a:r>
          </a:p>
          <a:p>
            <a:pPr lvl="1"/>
            <a:r>
              <a:rPr lang="en-US" dirty="0">
                <a:latin typeface="+mj-lt"/>
              </a:rPr>
              <a:t>First demonstration of wireless packet network</a:t>
            </a:r>
          </a:p>
          <a:p>
            <a:pPr lvl="1"/>
            <a:endParaRPr lang="en-US" dirty="0">
              <a:latin typeface="+mj-lt"/>
            </a:endParaRPr>
          </a:p>
          <a:p>
            <a:r>
              <a:rPr lang="en-US" dirty="0">
                <a:latin typeface="+mj-lt"/>
              </a:rPr>
              <a:t>Rules</a:t>
            </a:r>
          </a:p>
          <a:p>
            <a:pPr marL="914400" lvl="1" indent="-457200">
              <a:buFont typeface="+mj-lt"/>
              <a:buAutoNum type="arabicPeriod"/>
            </a:pPr>
            <a:r>
              <a:rPr lang="en-US" b="1" dirty="0">
                <a:latin typeface="+mj-lt"/>
              </a:rPr>
              <a:t>If you have data to send, send it</a:t>
            </a:r>
          </a:p>
          <a:p>
            <a:pPr marL="457200" lvl="1" indent="0">
              <a:buNone/>
            </a:pPr>
            <a:endParaRPr lang="en-US" dirty="0">
              <a:latin typeface="+mj-lt"/>
            </a:endParaRPr>
          </a:p>
          <a:p>
            <a:r>
              <a:rPr lang="en-US" dirty="0">
                <a:latin typeface="+mj-lt"/>
              </a:rPr>
              <a:t>Two (or more) simultaneous transmissions will collide and be lost</a:t>
            </a:r>
          </a:p>
          <a:p>
            <a:pPr lvl="1"/>
            <a:r>
              <a:rPr lang="en-US" dirty="0">
                <a:latin typeface="+mj-lt"/>
              </a:rPr>
              <a:t>Wait a duration of time for an acknowledgement</a:t>
            </a:r>
          </a:p>
          <a:p>
            <a:pPr lvl="1"/>
            <a:r>
              <a:rPr lang="en-US" dirty="0">
                <a:latin typeface="+mj-lt"/>
              </a:rPr>
              <a:t>If transmission was lost, try sending again “later”</a:t>
            </a:r>
          </a:p>
          <a:p>
            <a:pPr lvl="2"/>
            <a:r>
              <a:rPr lang="en-US" dirty="0">
                <a:latin typeface="+mj-lt"/>
              </a:rPr>
              <a:t>Want some kind of exponential </a:t>
            </a:r>
            <a:r>
              <a:rPr lang="en-US" dirty="0" err="1">
                <a:latin typeface="+mj-lt"/>
              </a:rPr>
              <a:t>backoff</a:t>
            </a:r>
            <a:r>
              <a:rPr lang="en-US" dirty="0">
                <a:latin typeface="+mj-lt"/>
              </a:rPr>
              <a:t> scheme here</a:t>
            </a:r>
          </a:p>
        </p:txBody>
      </p:sp>
      <p:sp>
        <p:nvSpPr>
          <p:cNvPr id="4" name="Slide Number Placeholder 3">
            <a:extLst>
              <a:ext uri="{FF2B5EF4-FFF2-40B4-BE49-F238E27FC236}">
                <a16:creationId xmlns:a16="http://schemas.microsoft.com/office/drawing/2014/main" id="{C39015BE-E7EC-4932-BD6A-01DE833BC1D5}"/>
              </a:ext>
            </a:extLst>
          </p:cNvPr>
          <p:cNvSpPr>
            <a:spLocks noGrp="1"/>
          </p:cNvSpPr>
          <p:nvPr>
            <p:ph type="sldNum" sz="quarter" idx="12"/>
          </p:nvPr>
        </p:nvSpPr>
        <p:spPr/>
        <p:txBody>
          <a:bodyPr/>
          <a:lstStyle/>
          <a:p>
            <a:fld id="{0778C724-3839-4D76-A707-B4C23905D055}" type="slidenum">
              <a:rPr lang="en-US" smtClean="0"/>
              <a:t>22</a:t>
            </a:fld>
            <a:endParaRPr lang="en-US"/>
          </a:p>
        </p:txBody>
      </p:sp>
    </p:spTree>
    <p:extLst>
      <p:ext uri="{BB962C8B-B14F-4D97-AF65-F5344CB8AC3E}">
        <p14:creationId xmlns:p14="http://schemas.microsoft.com/office/powerpoint/2010/main" val="2208706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E443-E774-4F5C-860F-5622A831A0D1}"/>
              </a:ext>
            </a:extLst>
          </p:cNvPr>
          <p:cNvSpPr>
            <a:spLocks noGrp="1"/>
          </p:cNvSpPr>
          <p:nvPr>
            <p:ph type="title"/>
          </p:nvPr>
        </p:nvSpPr>
        <p:spPr/>
        <p:txBody>
          <a:bodyPr/>
          <a:lstStyle/>
          <a:p>
            <a:r>
              <a:rPr lang="en-US" dirty="0"/>
              <a:t>Packet collisions</a:t>
            </a:r>
          </a:p>
        </p:txBody>
      </p:sp>
      <p:sp>
        <p:nvSpPr>
          <p:cNvPr id="3" name="Content Placeholder 2">
            <a:extLst>
              <a:ext uri="{FF2B5EF4-FFF2-40B4-BE49-F238E27FC236}">
                <a16:creationId xmlns:a16="http://schemas.microsoft.com/office/drawing/2014/main" id="{3F19D2E8-1844-4885-92FE-7429456521AF}"/>
              </a:ext>
            </a:extLst>
          </p:cNvPr>
          <p:cNvSpPr>
            <a:spLocks noGrp="1"/>
          </p:cNvSpPr>
          <p:nvPr>
            <p:ph idx="1"/>
          </p:nvPr>
        </p:nvSpPr>
        <p:spPr>
          <a:xfrm>
            <a:off x="838200" y="1355722"/>
            <a:ext cx="10515600" cy="4351338"/>
          </a:xfrm>
        </p:spPr>
        <p:txBody>
          <a:bodyPr/>
          <a:lstStyle/>
          <a:p>
            <a:r>
              <a:rPr lang="en-US" dirty="0">
                <a:latin typeface="+mj-lt"/>
              </a:rPr>
              <a:t>Each packet transmission has a window of vulnerability</a:t>
            </a:r>
          </a:p>
          <a:p>
            <a:pPr lvl="1"/>
            <a:r>
              <a:rPr lang="en-US" dirty="0">
                <a:latin typeface="+mj-lt"/>
              </a:rPr>
              <a:t>Twice the on-air duration of a packet</a:t>
            </a:r>
          </a:p>
          <a:p>
            <a:pPr lvl="1"/>
            <a:r>
              <a:rPr lang="en-US" dirty="0">
                <a:latin typeface="+mj-lt"/>
              </a:rPr>
              <a:t>Transmissions during the packet are bad</a:t>
            </a:r>
          </a:p>
          <a:p>
            <a:pPr lvl="1"/>
            <a:endParaRPr lang="en-US" dirty="0">
              <a:latin typeface="+mj-lt"/>
            </a:endParaRPr>
          </a:p>
          <a:p>
            <a:pPr lvl="1"/>
            <a:endParaRPr lang="en-US" dirty="0">
              <a:latin typeface="+mj-lt"/>
            </a:endParaRPr>
          </a:p>
          <a:p>
            <a:pPr marL="457200" lvl="1" indent="0">
              <a:buNone/>
            </a:pPr>
            <a:endParaRPr lang="en-US" dirty="0">
              <a:latin typeface="+mj-lt"/>
            </a:endParaRPr>
          </a:p>
          <a:p>
            <a:pPr marL="457200" lvl="1" indent="0">
              <a:buNone/>
            </a:pPr>
            <a:r>
              <a:rPr lang="en-US" sz="3200" dirty="0">
                <a:latin typeface="+mj-lt"/>
              </a:rPr>
              <a:t> </a:t>
            </a:r>
            <a:endParaRPr lang="en-US" dirty="0">
              <a:latin typeface="+mj-lt"/>
            </a:endParaRPr>
          </a:p>
          <a:p>
            <a:pPr lvl="1"/>
            <a:r>
              <a:rPr lang="en-US" dirty="0">
                <a:latin typeface="+mj-lt"/>
              </a:rPr>
              <a:t>Transmissions before packet can also be bad</a:t>
            </a:r>
          </a:p>
        </p:txBody>
      </p:sp>
      <p:sp>
        <p:nvSpPr>
          <p:cNvPr id="4" name="Slide Number Placeholder 3">
            <a:extLst>
              <a:ext uri="{FF2B5EF4-FFF2-40B4-BE49-F238E27FC236}">
                <a16:creationId xmlns:a16="http://schemas.microsoft.com/office/drawing/2014/main" id="{368C42B8-A485-4399-9F17-2B66639E7F7D}"/>
              </a:ext>
            </a:extLst>
          </p:cNvPr>
          <p:cNvSpPr>
            <a:spLocks noGrp="1"/>
          </p:cNvSpPr>
          <p:nvPr>
            <p:ph type="sldNum" sz="quarter" idx="12"/>
          </p:nvPr>
        </p:nvSpPr>
        <p:spPr/>
        <p:txBody>
          <a:bodyPr/>
          <a:lstStyle/>
          <a:p>
            <a:fld id="{0778C724-3839-4D76-A707-B4C23905D055}" type="slidenum">
              <a:rPr lang="en-US" smtClean="0"/>
              <a:t>23</a:t>
            </a:fld>
            <a:endParaRPr lang="en-US"/>
          </a:p>
        </p:txBody>
      </p:sp>
      <p:sp>
        <p:nvSpPr>
          <p:cNvPr id="5" name="Rectangle 4">
            <a:extLst>
              <a:ext uri="{FF2B5EF4-FFF2-40B4-BE49-F238E27FC236}">
                <a16:creationId xmlns:a16="http://schemas.microsoft.com/office/drawing/2014/main" id="{CE63D2AB-EB7E-49CF-8111-B7628F4EB8EA}"/>
              </a:ext>
            </a:extLst>
          </p:cNvPr>
          <p:cNvSpPr/>
          <p:nvPr/>
        </p:nvSpPr>
        <p:spPr>
          <a:xfrm>
            <a:off x="5219699" y="2617786"/>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820CC84-9663-4603-A1A7-6E5F85EBA07F}"/>
              </a:ext>
            </a:extLst>
          </p:cNvPr>
          <p:cNvSpPr/>
          <p:nvPr/>
        </p:nvSpPr>
        <p:spPr>
          <a:xfrm>
            <a:off x="5219699" y="4808539"/>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077F67-EC99-442D-9418-3872083EABB9}"/>
              </a:ext>
            </a:extLst>
          </p:cNvPr>
          <p:cNvSpPr/>
          <p:nvPr/>
        </p:nvSpPr>
        <p:spPr>
          <a:xfrm>
            <a:off x="3848099" y="5702302"/>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0FA4E30E-6549-415F-982E-2E65F7332449}"/>
              </a:ext>
            </a:extLst>
          </p:cNvPr>
          <p:cNvSpPr/>
          <p:nvPr/>
        </p:nvSpPr>
        <p:spPr>
          <a:xfrm rot="5400000">
            <a:off x="6419849" y="1771651"/>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98C1C6A1-26B1-4F41-B171-CDD9F72D8E3C}"/>
              </a:ext>
            </a:extLst>
          </p:cNvPr>
          <p:cNvSpPr/>
          <p:nvPr/>
        </p:nvSpPr>
        <p:spPr>
          <a:xfrm rot="5400000">
            <a:off x="3676649" y="3959228"/>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D9893B7-8F2D-4572-8B7D-129978A68F9A}"/>
              </a:ext>
            </a:extLst>
          </p:cNvPr>
          <p:cNvSpPr/>
          <p:nvPr/>
        </p:nvSpPr>
        <p:spPr>
          <a:xfrm>
            <a:off x="6591299" y="3511549"/>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8282-EA55-4418-A140-A1B8DB07B2F4}"/>
              </a:ext>
            </a:extLst>
          </p:cNvPr>
          <p:cNvSpPr>
            <a:spLocks noGrp="1"/>
          </p:cNvSpPr>
          <p:nvPr>
            <p:ph type="title"/>
          </p:nvPr>
        </p:nvSpPr>
        <p:spPr>
          <a:xfrm>
            <a:off x="838200" y="275368"/>
            <a:ext cx="10515600" cy="1325563"/>
          </a:xfrm>
        </p:spPr>
        <p:txBody>
          <a:bodyPr/>
          <a:lstStyle/>
          <a:p>
            <a:r>
              <a:rPr lang="en-US" dirty="0"/>
              <a:t>Slotted ALOHA</a:t>
            </a:r>
          </a:p>
        </p:txBody>
      </p:sp>
      <p:sp>
        <p:nvSpPr>
          <p:cNvPr id="3" name="Content Placeholder 2">
            <a:extLst>
              <a:ext uri="{FF2B5EF4-FFF2-40B4-BE49-F238E27FC236}">
                <a16:creationId xmlns:a16="http://schemas.microsoft.com/office/drawing/2014/main" id="{17E6D3A4-1367-4A02-8C2E-5369A456C38F}"/>
              </a:ext>
            </a:extLst>
          </p:cNvPr>
          <p:cNvSpPr>
            <a:spLocks noGrp="1"/>
          </p:cNvSpPr>
          <p:nvPr>
            <p:ph idx="1"/>
          </p:nvPr>
        </p:nvSpPr>
        <p:spPr>
          <a:xfrm>
            <a:off x="838200" y="1263651"/>
            <a:ext cx="10515600" cy="4351338"/>
          </a:xfrm>
        </p:spPr>
        <p:txBody>
          <a:bodyPr/>
          <a:lstStyle/>
          <a:p>
            <a:r>
              <a:rPr lang="en-US" dirty="0">
                <a:latin typeface="+mj-lt"/>
              </a:rPr>
              <a:t>Split time into synchronized “slots”</a:t>
            </a:r>
          </a:p>
          <a:p>
            <a:r>
              <a:rPr lang="en-US" dirty="0">
                <a:latin typeface="+mj-lt"/>
              </a:rPr>
              <a:t>Any device can transmit whenever it has data</a:t>
            </a:r>
          </a:p>
          <a:p>
            <a:pPr lvl="1"/>
            <a:r>
              <a:rPr lang="en-US" dirty="0">
                <a:latin typeface="+mj-lt"/>
              </a:rPr>
              <a:t>But it must transmit at the start of a slot</a:t>
            </a:r>
          </a:p>
          <a:p>
            <a:pPr lvl="1"/>
            <a:r>
              <a:rPr lang="en-US" dirty="0">
                <a:latin typeface="+mj-lt"/>
              </a:rPr>
              <a:t>And its transmission cannot be longer than a slot</a:t>
            </a:r>
          </a:p>
          <a:p>
            <a:pPr lvl="1"/>
            <a:r>
              <a:rPr lang="en-US" dirty="0">
                <a:latin typeface="+mj-lt"/>
              </a:rPr>
              <a:t>Removes half of the possibilities for collisions!</a:t>
            </a:r>
          </a:p>
          <a:p>
            <a:pPr lvl="2"/>
            <a:r>
              <a:rPr lang="en-US" dirty="0">
                <a:latin typeface="+mj-lt"/>
              </a:rPr>
              <a:t>At the cost of some synchronization method</a:t>
            </a:r>
          </a:p>
        </p:txBody>
      </p:sp>
      <p:sp>
        <p:nvSpPr>
          <p:cNvPr id="4" name="Slide Number Placeholder 3">
            <a:extLst>
              <a:ext uri="{FF2B5EF4-FFF2-40B4-BE49-F238E27FC236}">
                <a16:creationId xmlns:a16="http://schemas.microsoft.com/office/drawing/2014/main" id="{203BEEA4-8F8E-45C3-81BB-F15D7413DC6F}"/>
              </a:ext>
            </a:extLst>
          </p:cNvPr>
          <p:cNvSpPr>
            <a:spLocks noGrp="1"/>
          </p:cNvSpPr>
          <p:nvPr>
            <p:ph type="sldNum" sz="quarter" idx="12"/>
          </p:nvPr>
        </p:nvSpPr>
        <p:spPr/>
        <p:txBody>
          <a:bodyPr/>
          <a:lstStyle/>
          <a:p>
            <a:fld id="{0778C724-3839-4D76-A707-B4C23905D055}" type="slidenum">
              <a:rPr lang="en-US" smtClean="0"/>
              <a:t>24</a:t>
            </a:fld>
            <a:endParaRPr lang="en-US"/>
          </a:p>
        </p:txBody>
      </p:sp>
      <p:sp>
        <p:nvSpPr>
          <p:cNvPr id="5" name="Rectangle 4">
            <a:extLst>
              <a:ext uri="{FF2B5EF4-FFF2-40B4-BE49-F238E27FC236}">
                <a16:creationId xmlns:a16="http://schemas.microsoft.com/office/drawing/2014/main" id="{9BDC1864-244A-43F6-BD08-E5EB788CCFE8}"/>
              </a:ext>
            </a:extLst>
          </p:cNvPr>
          <p:cNvSpPr/>
          <p:nvPr/>
        </p:nvSpPr>
        <p:spPr>
          <a:xfrm>
            <a:off x="1104899" y="44037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7B9726-FFC7-4619-A247-845A089D591C}"/>
              </a:ext>
            </a:extLst>
          </p:cNvPr>
          <p:cNvSpPr/>
          <p:nvPr/>
        </p:nvSpPr>
        <p:spPr>
          <a:xfrm>
            <a:off x="4076699" y="5241928"/>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449CED-C034-4778-9369-B3814F749845}"/>
              </a:ext>
            </a:extLst>
          </p:cNvPr>
          <p:cNvSpPr/>
          <p:nvPr/>
        </p:nvSpPr>
        <p:spPr>
          <a:xfrm>
            <a:off x="7073899" y="5257800"/>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06C5F0-FD2C-4929-9441-9DCD99789BF5}"/>
              </a:ext>
            </a:extLst>
          </p:cNvPr>
          <p:cNvSpPr/>
          <p:nvPr/>
        </p:nvSpPr>
        <p:spPr>
          <a:xfrm>
            <a:off x="7073899" y="44164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23C6357-48D9-4462-A48A-24C1893CAC37}"/>
              </a:ext>
            </a:extLst>
          </p:cNvPr>
          <p:cNvCxnSpPr/>
          <p:nvPr/>
        </p:nvCxnSpPr>
        <p:spPr>
          <a:xfrm>
            <a:off x="39751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5A9E0F-B4FD-4B1B-9EC4-7D4D4BC4A8EE}"/>
              </a:ext>
            </a:extLst>
          </p:cNvPr>
          <p:cNvCxnSpPr/>
          <p:nvPr/>
        </p:nvCxnSpPr>
        <p:spPr>
          <a:xfrm>
            <a:off x="69342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9EB329-6DFB-4654-A6E4-9AE71CF53E1F}"/>
              </a:ext>
            </a:extLst>
          </p:cNvPr>
          <p:cNvCxnSpPr>
            <a:cxnSpLocks/>
          </p:cNvCxnSpPr>
          <p:nvPr/>
        </p:nvCxnSpPr>
        <p:spPr>
          <a:xfrm>
            <a:off x="1346200" y="6191250"/>
            <a:ext cx="1600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F78760-E177-480E-AB97-9F5BCD1E095D}"/>
              </a:ext>
            </a:extLst>
          </p:cNvPr>
          <p:cNvSpPr txBox="1"/>
          <p:nvPr/>
        </p:nvSpPr>
        <p:spPr>
          <a:xfrm>
            <a:off x="1346200" y="5720060"/>
            <a:ext cx="1308090" cy="461665"/>
          </a:xfrm>
          <a:prstGeom prst="rect">
            <a:avLst/>
          </a:prstGeom>
          <a:noFill/>
        </p:spPr>
        <p:txBody>
          <a:bodyPr wrap="square" rtlCol="0">
            <a:spAutoFit/>
          </a:bodyPr>
          <a:lstStyle/>
          <a:p>
            <a:r>
              <a:rPr lang="en-US" sz="2400" dirty="0"/>
              <a:t>time</a:t>
            </a:r>
          </a:p>
        </p:txBody>
      </p:sp>
    </p:spTree>
    <p:extLst>
      <p:ext uri="{BB962C8B-B14F-4D97-AF65-F5344CB8AC3E}">
        <p14:creationId xmlns:p14="http://schemas.microsoft.com/office/powerpoint/2010/main" val="3453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320B-D302-44BC-B383-DD36CC59A4EB}"/>
              </a:ext>
            </a:extLst>
          </p:cNvPr>
          <p:cNvSpPr>
            <a:spLocks noGrp="1"/>
          </p:cNvSpPr>
          <p:nvPr>
            <p:ph type="title"/>
          </p:nvPr>
        </p:nvSpPr>
        <p:spPr>
          <a:xfrm>
            <a:off x="697352" y="81072"/>
            <a:ext cx="11285382" cy="1325563"/>
          </a:xfrm>
        </p:spPr>
        <p:txBody>
          <a:bodyPr/>
          <a:lstStyle/>
          <a:p>
            <a:r>
              <a:rPr lang="en-US" dirty="0"/>
              <a:t>What is the maximum throughput of ALOHA</a:t>
            </a:r>
          </a:p>
        </p:txBody>
      </p:sp>
      <p:sp>
        <p:nvSpPr>
          <p:cNvPr id="3" name="Content Placeholder 2">
            <a:extLst>
              <a:ext uri="{FF2B5EF4-FFF2-40B4-BE49-F238E27FC236}">
                <a16:creationId xmlns:a16="http://schemas.microsoft.com/office/drawing/2014/main" id="{1D49073B-E265-476D-953F-0C4B2EC9EDB6}"/>
              </a:ext>
            </a:extLst>
          </p:cNvPr>
          <p:cNvSpPr>
            <a:spLocks noGrp="1"/>
          </p:cNvSpPr>
          <p:nvPr>
            <p:ph idx="1"/>
          </p:nvPr>
        </p:nvSpPr>
        <p:spPr>
          <a:xfrm>
            <a:off x="838200" y="1406635"/>
            <a:ext cx="4688305" cy="5029200"/>
          </a:xfrm>
        </p:spPr>
        <p:txBody>
          <a:bodyPr>
            <a:normAutofit/>
          </a:bodyPr>
          <a:lstStyle/>
          <a:p>
            <a:r>
              <a:rPr lang="en-US" dirty="0">
                <a:latin typeface="+mj-lt"/>
              </a:rPr>
              <a:t>It can be shown that traffic maxes out at</a:t>
            </a:r>
          </a:p>
          <a:p>
            <a:pPr lvl="1"/>
            <a:r>
              <a:rPr lang="en-US" sz="2800" dirty="0">
                <a:latin typeface="+mj-lt"/>
              </a:rPr>
              <a:t>ALOHA: 18.4%</a:t>
            </a:r>
          </a:p>
          <a:p>
            <a:pPr lvl="1"/>
            <a:r>
              <a:rPr lang="en-US" sz="2800" dirty="0">
                <a:latin typeface="+mj-lt"/>
              </a:rPr>
              <a:t>Slotted ALOHA: 36.8%</a:t>
            </a:r>
          </a:p>
          <a:p>
            <a:pPr lvl="1"/>
            <a:endParaRPr lang="en-US" sz="2800" dirty="0">
              <a:latin typeface="+mj-lt"/>
            </a:endParaRPr>
          </a:p>
          <a:p>
            <a:r>
              <a:rPr lang="en-US" dirty="0">
                <a:latin typeface="+mj-lt"/>
              </a:rPr>
              <a:t>Assuming Poisson distribution of transmission attempts</a:t>
            </a:r>
          </a:p>
          <a:p>
            <a:endParaRPr lang="en-US" dirty="0">
              <a:latin typeface="+mj-lt"/>
            </a:endParaRPr>
          </a:p>
          <a:p>
            <a:r>
              <a:rPr lang="en-US" dirty="0">
                <a:latin typeface="+mj-lt"/>
              </a:rPr>
              <a:t>Slotted throughput is double because the “before” collisions can no longer occur</a:t>
            </a:r>
          </a:p>
        </p:txBody>
      </p:sp>
      <p:sp>
        <p:nvSpPr>
          <p:cNvPr id="4" name="Slide Number Placeholder 3">
            <a:extLst>
              <a:ext uri="{FF2B5EF4-FFF2-40B4-BE49-F238E27FC236}">
                <a16:creationId xmlns:a16="http://schemas.microsoft.com/office/drawing/2014/main" id="{0131CA0B-40E2-4CDC-88DE-206DA4606007}"/>
              </a:ext>
            </a:extLst>
          </p:cNvPr>
          <p:cNvSpPr>
            <a:spLocks noGrp="1"/>
          </p:cNvSpPr>
          <p:nvPr>
            <p:ph type="sldNum" sz="quarter" idx="12"/>
          </p:nvPr>
        </p:nvSpPr>
        <p:spPr/>
        <p:txBody>
          <a:bodyPr/>
          <a:lstStyle/>
          <a:p>
            <a:fld id="{0778C724-3839-4D76-A707-B4C23905D055}" type="slidenum">
              <a:rPr lang="en-US" smtClean="0"/>
              <a:t>25</a:t>
            </a:fld>
            <a:endParaRPr lang="en-US"/>
          </a:p>
        </p:txBody>
      </p:sp>
      <p:pic>
        <p:nvPicPr>
          <p:cNvPr id="1026" name="Picture 2" descr="Throughput vs. Traffic Load of Pure Aloha and Slotted Aloha.">
            <a:extLst>
              <a:ext uri="{FF2B5EF4-FFF2-40B4-BE49-F238E27FC236}">
                <a16:creationId xmlns:a16="http://schemas.microsoft.com/office/drawing/2014/main" id="{31652012-34E6-424E-AD94-A76BF419B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928" y="1690158"/>
            <a:ext cx="5621382" cy="438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9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035908" y="476003"/>
            <a:ext cx="10922544" cy="1143000"/>
          </a:xfrm>
        </p:spPr>
        <p:txBody>
          <a:bodyPr/>
          <a:lstStyle/>
          <a:p>
            <a:pPr eaLnBrk="1" hangingPunct="1"/>
            <a:r>
              <a:rPr lang="en-US" dirty="0"/>
              <a:t>Carrier Sense Multiple Access</a:t>
            </a:r>
          </a:p>
        </p:txBody>
      </p:sp>
      <p:sp>
        <p:nvSpPr>
          <p:cNvPr id="17412" name="Rectangle 3"/>
          <p:cNvSpPr>
            <a:spLocks noGrp="1" noChangeArrowheads="1"/>
          </p:cNvSpPr>
          <p:nvPr>
            <p:ph idx="1"/>
          </p:nvPr>
        </p:nvSpPr>
        <p:spPr>
          <a:xfrm>
            <a:off x="1035908" y="1764475"/>
            <a:ext cx="10922544" cy="4861956"/>
          </a:xfrm>
        </p:spPr>
        <p:txBody>
          <a:bodyPr>
            <a:normAutofit/>
          </a:bodyPr>
          <a:lstStyle/>
          <a:p>
            <a:pPr eaLnBrk="1" hangingPunct="1"/>
            <a:r>
              <a:rPr lang="en-US" dirty="0">
                <a:latin typeface="+mj-lt"/>
              </a:rPr>
              <a:t>Carrier Sense Multiple Access:</a:t>
            </a:r>
          </a:p>
          <a:p>
            <a:pPr lvl="1" eaLnBrk="1" hangingPunct="1"/>
            <a:r>
              <a:rPr lang="en-US" dirty="0">
                <a:latin typeface="+mj-lt"/>
              </a:rPr>
              <a:t>sense carrier </a:t>
            </a:r>
          </a:p>
          <a:p>
            <a:pPr lvl="1" eaLnBrk="1" hangingPunct="1"/>
            <a:r>
              <a:rPr lang="en-US" dirty="0">
                <a:latin typeface="+mj-lt"/>
              </a:rPr>
              <a:t>If idle, </a:t>
            </a:r>
          </a:p>
          <a:p>
            <a:pPr lvl="2" eaLnBrk="1" hangingPunct="1"/>
            <a:r>
              <a:rPr lang="en-US" sz="2400" dirty="0">
                <a:latin typeface="+mj-lt"/>
              </a:rPr>
              <a:t>send</a:t>
            </a:r>
          </a:p>
          <a:p>
            <a:pPr lvl="2" eaLnBrk="1" hangingPunct="1"/>
            <a:r>
              <a:rPr lang="en-US" sz="2400" dirty="0">
                <a:latin typeface="+mj-lt"/>
              </a:rPr>
              <a:t>wait for </a:t>
            </a:r>
            <a:r>
              <a:rPr lang="en-US" sz="2400" dirty="0" err="1">
                <a:latin typeface="+mj-lt"/>
              </a:rPr>
              <a:t>ack</a:t>
            </a:r>
            <a:endParaRPr lang="en-US" sz="2400" dirty="0">
              <a:latin typeface="+mj-lt"/>
            </a:endParaRPr>
          </a:p>
          <a:p>
            <a:pPr lvl="2" eaLnBrk="1" hangingPunct="1"/>
            <a:r>
              <a:rPr lang="en-US" sz="2400" dirty="0">
                <a:latin typeface="+mj-lt"/>
              </a:rPr>
              <a:t>If there isn’t one, assume there was a collision, retransmit</a:t>
            </a:r>
          </a:p>
          <a:p>
            <a:pPr eaLnBrk="1" hangingPunct="1"/>
            <a:endParaRPr lang="en-US" dirty="0">
              <a:latin typeface="+mj-lt"/>
            </a:endParaRPr>
          </a:p>
          <a:p>
            <a:pPr eaLnBrk="1" hangingPunct="1"/>
            <a:endParaRPr lang="en-US" dirty="0">
              <a:latin typeface="+mj-lt"/>
            </a:endParaRPr>
          </a:p>
          <a:p>
            <a:pPr eaLnBrk="1" hangingPunct="1"/>
            <a:r>
              <a:rPr lang="en-US" dirty="0">
                <a:latin typeface="+mj-lt"/>
              </a:rPr>
              <a:t>Should we transmit </a:t>
            </a:r>
            <a:r>
              <a:rPr lang="en-US" u="sng" dirty="0">
                <a:latin typeface="+mj-lt"/>
              </a:rPr>
              <a:t>immediately</a:t>
            </a:r>
            <a:r>
              <a:rPr lang="en-US" dirty="0">
                <a:latin typeface="+mj-lt"/>
              </a:rPr>
              <a:t> once channel is idle?</a:t>
            </a:r>
          </a:p>
        </p:txBody>
      </p:sp>
      <p:sp>
        <p:nvSpPr>
          <p:cNvPr id="2" name="Slide Number Placeholder 1"/>
          <p:cNvSpPr>
            <a:spLocks noGrp="1"/>
          </p:cNvSpPr>
          <p:nvPr>
            <p:ph type="sldNum" sz="quarter" idx="12"/>
          </p:nvPr>
        </p:nvSpPr>
        <p:spPr/>
        <p:txBody>
          <a:bodyPr/>
          <a:lstStyle/>
          <a:p>
            <a:fld id="{69E57DC2-970A-4B3E-BB1C-7A09969E49DF}"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838200" y="365125"/>
            <a:ext cx="10906496" cy="1325563"/>
          </a:xfrm>
        </p:spPr>
        <p:txBody>
          <a:bodyPr/>
          <a:lstStyle/>
          <a:p>
            <a:pPr eaLnBrk="1" hangingPunct="1"/>
            <a:r>
              <a:rPr lang="en-US" dirty="0"/>
              <a:t>Carrier Sense Multiple Access/ Collision Avoidance</a:t>
            </a:r>
          </a:p>
        </p:txBody>
      </p:sp>
      <p:sp>
        <p:nvSpPr>
          <p:cNvPr id="21508" name="Rectangle 3"/>
          <p:cNvSpPr>
            <a:spLocks noGrp="1" noChangeArrowheads="1"/>
          </p:cNvSpPr>
          <p:nvPr>
            <p:ph idx="1"/>
          </p:nvPr>
        </p:nvSpPr>
        <p:spPr>
          <a:xfrm>
            <a:off x="838200" y="1854199"/>
            <a:ext cx="11353800" cy="4684713"/>
          </a:xfrm>
        </p:spPr>
        <p:txBody>
          <a:bodyPr>
            <a:normAutofit/>
          </a:bodyPr>
          <a:lstStyle/>
          <a:p>
            <a:pPr eaLnBrk="1" hangingPunct="1">
              <a:lnSpc>
                <a:spcPct val="90000"/>
              </a:lnSpc>
            </a:pPr>
            <a:r>
              <a:rPr lang="en-US" dirty="0">
                <a:latin typeface="+mj-lt"/>
              </a:rPr>
              <a:t>CA – Collision Avoidance</a:t>
            </a:r>
          </a:p>
          <a:p>
            <a:pPr eaLnBrk="1" hangingPunct="1">
              <a:lnSpc>
                <a:spcPct val="90000"/>
              </a:lnSpc>
            </a:pPr>
            <a:endParaRPr lang="en-US" dirty="0">
              <a:latin typeface="+mj-lt"/>
            </a:endParaRPr>
          </a:p>
          <a:p>
            <a:pPr eaLnBrk="1" hangingPunct="1">
              <a:lnSpc>
                <a:spcPct val="90000"/>
              </a:lnSpc>
            </a:pPr>
            <a:r>
              <a:rPr lang="en-US" dirty="0">
                <a:latin typeface="+mj-lt"/>
              </a:rPr>
              <a:t>if the channel is clear, deferred  transmission for a "random" interval</a:t>
            </a:r>
          </a:p>
          <a:p>
            <a:pPr lvl="1" eaLnBrk="1" hangingPunct="1">
              <a:lnSpc>
                <a:spcPct val="90000"/>
              </a:lnSpc>
            </a:pPr>
            <a:r>
              <a:rPr lang="en-US" dirty="0">
                <a:latin typeface="+mj-lt"/>
              </a:rPr>
              <a:t>Choose interval from a uniform distribution with values between 0 and maximum window size </a:t>
            </a:r>
            <a:r>
              <a:rPr lang="en-US" dirty="0" err="1">
                <a:solidFill>
                  <a:srgbClr val="FF0000"/>
                </a:solidFill>
                <a:latin typeface="+mj-lt"/>
              </a:rPr>
              <a:t>W</a:t>
            </a:r>
            <a:r>
              <a:rPr lang="en-US" baseline="-25000" dirty="0" err="1">
                <a:solidFill>
                  <a:srgbClr val="FF0000"/>
                </a:solidFill>
                <a:latin typeface="+mj-lt"/>
              </a:rPr>
              <a:t>max</a:t>
            </a:r>
            <a:r>
              <a:rPr lang="en-US" dirty="0">
                <a:latin typeface="+mj-lt"/>
              </a:rPr>
              <a:t> </a:t>
            </a:r>
          </a:p>
          <a:p>
            <a:pPr lvl="1" eaLnBrk="1" hangingPunct="1">
              <a:lnSpc>
                <a:spcPct val="90000"/>
              </a:lnSpc>
            </a:pPr>
            <a:r>
              <a:rPr lang="en-US" dirty="0">
                <a:latin typeface="+mj-lt"/>
              </a:rPr>
              <a:t>reduces the probability of collisions on the channel</a:t>
            </a:r>
          </a:p>
          <a:p>
            <a:pPr eaLnBrk="1" hangingPunct="1">
              <a:lnSpc>
                <a:spcPct val="90000"/>
              </a:lnSpc>
            </a:pPr>
            <a:endParaRPr lang="en-US" dirty="0">
              <a:latin typeface="+mj-lt"/>
            </a:endParaRPr>
          </a:p>
          <a:p>
            <a:pPr eaLnBrk="1" hangingPunct="1">
              <a:lnSpc>
                <a:spcPct val="90000"/>
              </a:lnSpc>
            </a:pPr>
            <a:r>
              <a:rPr lang="en-US" dirty="0">
                <a:latin typeface="+mj-lt"/>
              </a:rPr>
              <a:t>How large should </a:t>
            </a:r>
            <a:r>
              <a:rPr lang="en-US" dirty="0" err="1">
                <a:latin typeface="+mj-lt"/>
              </a:rPr>
              <a:t>W</a:t>
            </a:r>
            <a:r>
              <a:rPr lang="en-US" baseline="-25000" dirty="0" err="1">
                <a:latin typeface="+mj-lt"/>
              </a:rPr>
              <a:t>max</a:t>
            </a:r>
            <a:r>
              <a:rPr lang="en-US" baseline="-25000" dirty="0">
                <a:latin typeface="+mj-lt"/>
              </a:rPr>
              <a:t> </a:t>
            </a:r>
            <a:r>
              <a:rPr lang="en-US" dirty="0">
                <a:latin typeface="+mj-lt"/>
              </a:rPr>
              <a:t>be?</a:t>
            </a:r>
          </a:p>
          <a:p>
            <a:pPr lvl="1" eaLnBrk="1" hangingPunct="1">
              <a:lnSpc>
                <a:spcPct val="90000"/>
              </a:lnSpc>
            </a:pPr>
            <a:r>
              <a:rPr lang="en-US" dirty="0">
                <a:latin typeface="+mj-lt"/>
              </a:rPr>
              <a:t>If interval is long, time is “wasted” …</a:t>
            </a:r>
          </a:p>
          <a:p>
            <a:pPr lvl="1" eaLnBrk="1" hangingPunct="1">
              <a:lnSpc>
                <a:spcPct val="90000"/>
              </a:lnSpc>
            </a:pPr>
            <a:r>
              <a:rPr lang="en-US" dirty="0">
                <a:latin typeface="+mj-lt"/>
              </a:rPr>
              <a:t>If interval is too short?</a:t>
            </a:r>
          </a:p>
          <a:p>
            <a:pPr marL="0" indent="0">
              <a:buNone/>
            </a:pP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a:t>CSMA/CA: Choosing </a:t>
            </a:r>
            <a:r>
              <a:rPr lang="en-US" dirty="0" err="1"/>
              <a:t>W</a:t>
            </a:r>
            <a:r>
              <a:rPr lang="en-US" baseline="-25000" dirty="0" err="1"/>
              <a:t>max</a:t>
            </a:r>
            <a:endParaRPr lang="en-US" dirty="0"/>
          </a:p>
        </p:txBody>
      </p:sp>
      <p:sp>
        <p:nvSpPr>
          <p:cNvPr id="861187" name="Rectangle 3"/>
          <p:cNvSpPr>
            <a:spLocks noGrp="1" noChangeArrowheads="1"/>
          </p:cNvSpPr>
          <p:nvPr>
            <p:ph idx="1"/>
          </p:nvPr>
        </p:nvSpPr>
        <p:spPr>
          <a:xfrm>
            <a:off x="838199" y="1539875"/>
            <a:ext cx="11096501" cy="4953000"/>
          </a:xfrm>
        </p:spPr>
        <p:txBody>
          <a:bodyPr>
            <a:normAutofit/>
          </a:bodyPr>
          <a:lstStyle/>
          <a:p>
            <a:pPr>
              <a:tabLst>
                <a:tab pos="1828800" algn="l"/>
                <a:tab pos="5661025" algn="l"/>
              </a:tabLst>
            </a:pPr>
            <a:r>
              <a:rPr lang="en-US" dirty="0">
                <a:latin typeface="+mj-lt"/>
              </a:rPr>
              <a:t>Should </a:t>
            </a:r>
            <a:r>
              <a:rPr lang="en-US" dirty="0" err="1">
                <a:latin typeface="+mj-lt"/>
              </a:rPr>
              <a:t>W</a:t>
            </a:r>
            <a:r>
              <a:rPr lang="en-US" baseline="-25000" dirty="0" err="1">
                <a:latin typeface="+mj-lt"/>
              </a:rPr>
              <a:t>max</a:t>
            </a:r>
            <a:r>
              <a:rPr lang="en-US" baseline="-25000" dirty="0">
                <a:latin typeface="+mj-lt"/>
              </a:rPr>
              <a:t>  </a:t>
            </a:r>
            <a:r>
              <a:rPr lang="en-US" dirty="0">
                <a:latin typeface="+mj-lt"/>
              </a:rPr>
              <a:t>be constant?</a:t>
            </a:r>
          </a:p>
          <a:p>
            <a:pPr>
              <a:tabLst>
                <a:tab pos="1828800" algn="l"/>
                <a:tab pos="5661025" algn="l"/>
              </a:tabLst>
            </a:pPr>
            <a:r>
              <a:rPr lang="en-US" dirty="0">
                <a:latin typeface="+mj-lt"/>
              </a:rPr>
              <a:t>Intuitively, </a:t>
            </a:r>
            <a:r>
              <a:rPr lang="en-US" dirty="0" err="1">
                <a:latin typeface="+mj-lt"/>
              </a:rPr>
              <a:t>W</a:t>
            </a:r>
            <a:r>
              <a:rPr lang="en-US" baseline="-25000" dirty="0" err="1">
                <a:latin typeface="+mj-lt"/>
              </a:rPr>
              <a:t>max</a:t>
            </a:r>
            <a:r>
              <a:rPr lang="en-US" baseline="-25000" dirty="0">
                <a:latin typeface="+mj-lt"/>
              </a:rPr>
              <a:t> </a:t>
            </a:r>
            <a:r>
              <a:rPr lang="en-US" dirty="0">
                <a:latin typeface="+mj-lt"/>
              </a:rPr>
              <a:t>should be small when there is lower chance of collision and vice versa</a:t>
            </a:r>
          </a:p>
          <a:p>
            <a:pPr>
              <a:tabLst>
                <a:tab pos="1828800" algn="l"/>
                <a:tab pos="5661025" algn="l"/>
              </a:tabLst>
            </a:pPr>
            <a:r>
              <a:rPr lang="en-US" dirty="0" err="1">
                <a:latin typeface="+mj-lt"/>
              </a:rPr>
              <a:t>W</a:t>
            </a:r>
            <a:r>
              <a:rPr lang="en-US" baseline="-25000" dirty="0" err="1">
                <a:latin typeface="+mj-lt"/>
              </a:rPr>
              <a:t>max</a:t>
            </a:r>
            <a:r>
              <a:rPr lang="en-US" baseline="-25000" dirty="0">
                <a:latin typeface="+mj-lt"/>
              </a:rPr>
              <a:t> </a:t>
            </a:r>
            <a:r>
              <a:rPr lang="en-US" dirty="0">
                <a:latin typeface="+mj-lt"/>
              </a:rPr>
              <a:t>varies according to the Binary Exponential </a:t>
            </a:r>
            <a:r>
              <a:rPr lang="en-US" dirty="0" err="1">
                <a:latin typeface="+mj-lt"/>
              </a:rPr>
              <a:t>Backoff</a:t>
            </a:r>
            <a:r>
              <a:rPr lang="en-US" dirty="0">
                <a:latin typeface="+mj-lt"/>
              </a:rPr>
              <a:t> (BEB) algorithm. </a:t>
            </a:r>
          </a:p>
          <a:p>
            <a:pPr>
              <a:tabLst>
                <a:tab pos="1828800" algn="l"/>
                <a:tab pos="5661025" algn="l"/>
              </a:tabLst>
            </a:pPr>
            <a:endParaRPr lang="en-US" dirty="0">
              <a:latin typeface="+mj-lt"/>
            </a:endParaRPr>
          </a:p>
          <a:p>
            <a:pPr>
              <a:tabLst>
                <a:tab pos="1828800" algn="l"/>
                <a:tab pos="5661025" algn="l"/>
              </a:tabLst>
            </a:pPr>
            <a:r>
              <a:rPr lang="en-US" dirty="0">
                <a:latin typeface="+mj-lt"/>
              </a:rPr>
              <a:t>Set “slot time” to 2 times the max. propagation delay on the channel</a:t>
            </a:r>
          </a:p>
          <a:p>
            <a:pPr lvl="2">
              <a:tabLst>
                <a:tab pos="1828800" algn="l"/>
                <a:tab pos="5661025" algn="l"/>
              </a:tabLst>
            </a:pPr>
            <a:r>
              <a:rPr lang="en-US" sz="2800" dirty="0">
                <a:latin typeface="+mj-lt"/>
              </a:rPr>
              <a:t>If this is the first transmission, sends immediately </a:t>
            </a:r>
          </a:p>
          <a:p>
            <a:pPr lvl="2">
              <a:tabLst>
                <a:tab pos="1828800" algn="l"/>
                <a:tab pos="5661025" algn="l"/>
              </a:tabLst>
            </a:pPr>
            <a:r>
              <a:rPr lang="en-US" sz="2800" dirty="0">
                <a:latin typeface="+mj-lt"/>
              </a:rPr>
              <a:t>If there is a collision, after </a:t>
            </a:r>
            <a:r>
              <a:rPr lang="en-US" sz="2800" dirty="0" err="1">
                <a:latin typeface="+mj-lt"/>
              </a:rPr>
              <a:t>i-th</a:t>
            </a:r>
            <a:r>
              <a:rPr lang="en-US" sz="2800" dirty="0">
                <a:latin typeface="+mj-lt"/>
              </a:rPr>
              <a:t> collision, </a:t>
            </a:r>
            <a:r>
              <a:rPr lang="en-US" sz="2800" b="1" u="sng" dirty="0">
                <a:latin typeface="+mj-lt"/>
              </a:rPr>
              <a:t>pick </a:t>
            </a:r>
            <a:r>
              <a:rPr lang="en-US" sz="2800" b="1" u="sng" dirty="0" err="1">
                <a:latin typeface="+mj-lt"/>
              </a:rPr>
              <a:t>W</a:t>
            </a:r>
            <a:r>
              <a:rPr lang="en-US" sz="2800" b="1" u="sng" baseline="-25000" dirty="0" err="1">
                <a:latin typeface="+mj-lt"/>
              </a:rPr>
              <a:t>max</a:t>
            </a:r>
            <a:r>
              <a:rPr lang="en-US" sz="2800" b="1" u="sng" dirty="0">
                <a:latin typeface="+mj-lt"/>
              </a:rPr>
              <a:t> randomly between 0 and 2</a:t>
            </a:r>
            <a:r>
              <a:rPr lang="en-US" sz="2800" b="1" u="sng" baseline="30000" dirty="0">
                <a:latin typeface="+mj-lt"/>
              </a:rPr>
              <a:t>i</a:t>
            </a:r>
            <a:r>
              <a:rPr lang="en-US" sz="2800" b="1" u="sng" dirty="0">
                <a:latin typeface="+mj-lt"/>
              </a:rPr>
              <a:t>-1 time slots.</a:t>
            </a:r>
          </a:p>
        </p:txBody>
      </p:sp>
      <p:sp>
        <p:nvSpPr>
          <p:cNvPr id="2" name="Slide Number Placeholder 1"/>
          <p:cNvSpPr>
            <a:spLocks noGrp="1"/>
          </p:cNvSpPr>
          <p:nvPr>
            <p:ph type="sldNum" sz="quarter" idx="12"/>
          </p:nvPr>
        </p:nvSpPr>
        <p:spPr/>
        <p:txBody>
          <a:bodyPr/>
          <a:lstStyle/>
          <a:p>
            <a:fld id="{69E57DC2-970A-4B3E-BB1C-7A09969E49DF}" type="slidenum">
              <a:rPr lang="en-US" smtClean="0"/>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1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1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1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118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11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1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708100" y="309748"/>
            <a:ext cx="7200900" cy="1485900"/>
          </a:xfrm>
        </p:spPr>
        <p:txBody>
          <a:bodyPr/>
          <a:lstStyle/>
          <a:p>
            <a:pPr eaLnBrk="1" hangingPunct="1"/>
            <a:r>
              <a:rPr lang="en-US" dirty="0"/>
              <a:t>CSMA/CA: Trade-off</a:t>
            </a:r>
          </a:p>
        </p:txBody>
      </p:sp>
      <p:sp>
        <p:nvSpPr>
          <p:cNvPr id="11268" name="Rectangle 3"/>
          <p:cNvSpPr>
            <a:spLocks noGrp="1" noChangeArrowheads="1"/>
          </p:cNvSpPr>
          <p:nvPr>
            <p:ph idx="1"/>
          </p:nvPr>
        </p:nvSpPr>
        <p:spPr>
          <a:xfrm>
            <a:off x="741533" y="1680358"/>
            <a:ext cx="11276296" cy="4572000"/>
          </a:xfrm>
        </p:spPr>
        <p:txBody>
          <a:bodyPr>
            <a:normAutofit/>
          </a:bodyPr>
          <a:lstStyle/>
          <a:p>
            <a:pPr eaLnBrk="1" hangingPunct="1"/>
            <a:r>
              <a:rPr lang="en-US" dirty="0">
                <a:latin typeface="+mj-lt"/>
              </a:rPr>
              <a:t>What are the Trade-off: </a:t>
            </a:r>
          </a:p>
          <a:p>
            <a:pPr lvl="1" eaLnBrk="1" hangingPunct="1"/>
            <a:r>
              <a:rPr lang="en-US" dirty="0">
                <a:latin typeface="+mj-lt"/>
              </a:rPr>
              <a:t>More aggressive (smaller </a:t>
            </a:r>
            <a:r>
              <a:rPr lang="en-US" dirty="0" err="1">
                <a:latin typeface="+mj-lt"/>
              </a:rPr>
              <a:t>W</a:t>
            </a:r>
            <a:r>
              <a:rPr lang="en-US" baseline="-25000" dirty="0" err="1">
                <a:latin typeface="+mj-lt"/>
              </a:rPr>
              <a:t>max</a:t>
            </a:r>
            <a:r>
              <a:rPr lang="en-US" dirty="0">
                <a:latin typeface="+mj-lt"/>
              </a:rPr>
              <a:t>) – more likely to achieve higher channel utilization, but also more likely to collide </a:t>
            </a:r>
          </a:p>
          <a:p>
            <a:pPr lvl="1" eaLnBrk="1" hangingPunct="1"/>
            <a:r>
              <a:rPr lang="en-US" dirty="0">
                <a:latin typeface="+mj-lt"/>
              </a:rPr>
              <a:t>Less aggressive – lower channel utilization, less likely to collide </a:t>
            </a:r>
          </a:p>
          <a:p>
            <a:pPr eaLnBrk="1" hangingPunct="1"/>
            <a:r>
              <a:rPr lang="en-US" dirty="0">
                <a:latin typeface="+mj-lt"/>
              </a:rPr>
              <a:t>Utilization vs. delay</a:t>
            </a:r>
          </a:p>
          <a:p>
            <a:pPr lvl="1" eaLnBrk="1" hangingPunct="1"/>
            <a:r>
              <a:rPr lang="en-US" dirty="0">
                <a:latin typeface="+mj-lt"/>
              </a:rPr>
              <a:t>Overly aggressive or conservative can increase delay  </a:t>
            </a:r>
          </a:p>
          <a:p>
            <a:pPr eaLnBrk="1" hangingPunct="1"/>
            <a:r>
              <a:rPr lang="en-US" dirty="0">
                <a:latin typeface="+mj-lt"/>
              </a:rPr>
              <a:t>Optimal point depends on </a:t>
            </a:r>
          </a:p>
          <a:p>
            <a:pPr lvl="2" eaLnBrk="1" hangingPunct="1"/>
            <a:r>
              <a:rPr lang="en-US" sz="2400" dirty="0">
                <a:latin typeface="+mj-lt"/>
              </a:rPr>
              <a:t>Number of stations/nodes contenting</a:t>
            </a:r>
          </a:p>
          <a:p>
            <a:pPr lvl="2" eaLnBrk="1" hangingPunct="1"/>
            <a:r>
              <a:rPr lang="en-US" sz="2400" dirty="0">
                <a:latin typeface="+mj-lt"/>
              </a:rPr>
              <a:t>Traffic load</a:t>
            </a:r>
          </a:p>
          <a:p>
            <a:pPr lvl="1" eaLnBrk="1" hangingPunct="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29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Next Week</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NO Tutorial, </a:t>
            </a:r>
            <a:r>
              <a:rPr lang="en-US" dirty="0"/>
              <a:t>NO Lecture</a:t>
            </a:r>
          </a:p>
          <a:p>
            <a:pPr algn="just"/>
            <a:r>
              <a:rPr lang="en-US" dirty="0">
                <a:latin typeface="+mj-lt"/>
              </a:rPr>
              <a:t>Doubts and QA: Please email TA’s – </a:t>
            </a:r>
            <a:r>
              <a:rPr lang="en-US" dirty="0" err="1">
                <a:latin typeface="+mj-lt"/>
              </a:rPr>
              <a:t>Kanav</a:t>
            </a:r>
            <a:r>
              <a:rPr lang="en-US" dirty="0">
                <a:latin typeface="+mj-lt"/>
              </a:rPr>
              <a:t> and </a:t>
            </a:r>
            <a:r>
              <a:rPr lang="en-US" dirty="0" err="1">
                <a:latin typeface="+mj-lt"/>
              </a:rPr>
              <a:t>Ayanga</a:t>
            </a:r>
            <a:endParaRPr lang="en-US" dirty="0"/>
          </a:p>
          <a:p>
            <a:pPr algn="just"/>
            <a:r>
              <a:rPr lang="en-US" dirty="0"/>
              <a:t>Office hours: Still there. Please send me email for QA.</a:t>
            </a:r>
          </a:p>
          <a:p>
            <a:pPr algn="just"/>
            <a:endParaRPr lang="en-US" dirty="0">
              <a:latin typeface="+mj-lt"/>
            </a:endParaRPr>
          </a:p>
          <a:p>
            <a:pPr algn="just"/>
            <a:r>
              <a:rPr lang="en-US" dirty="0">
                <a:latin typeface="+mj-lt"/>
              </a:rPr>
              <a:t>Video lectures: Will upload lecture to cover some topics due to missed lectures due to public holiday</a:t>
            </a:r>
          </a:p>
          <a:p>
            <a:pPr algn="just"/>
            <a:endParaRPr lang="en-US" dirty="0"/>
          </a:p>
          <a:p>
            <a:pPr algn="just"/>
            <a:endParaRPr lang="en-US" dirty="0">
              <a:latin typeface="+mj-lt"/>
            </a:endParaRP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41876904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0219-3CDA-4334-BCF5-9332BED0C1B1}"/>
              </a:ext>
            </a:extLst>
          </p:cNvPr>
          <p:cNvSpPr>
            <a:spLocks noGrp="1"/>
          </p:cNvSpPr>
          <p:nvPr>
            <p:ph type="title"/>
          </p:nvPr>
        </p:nvSpPr>
        <p:spPr/>
        <p:txBody>
          <a:bodyPr/>
          <a:lstStyle/>
          <a:p>
            <a:r>
              <a:rPr lang="en-US" dirty="0"/>
              <a:t>Hidden terminal problem</a:t>
            </a:r>
          </a:p>
        </p:txBody>
      </p:sp>
      <p:sp>
        <p:nvSpPr>
          <p:cNvPr id="4" name="Slide Number Placeholder 3">
            <a:extLst>
              <a:ext uri="{FF2B5EF4-FFF2-40B4-BE49-F238E27FC236}">
                <a16:creationId xmlns:a16="http://schemas.microsoft.com/office/drawing/2014/main" id="{4B593379-EFF8-4266-92C5-3F6A8CB47E23}"/>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5" name="Pentagon 4">
            <a:extLst>
              <a:ext uri="{FF2B5EF4-FFF2-40B4-BE49-F238E27FC236}">
                <a16:creationId xmlns:a16="http://schemas.microsoft.com/office/drawing/2014/main" id="{1025D2A3-4CF4-4928-BDB5-9B233E59AC01}"/>
              </a:ext>
            </a:extLst>
          </p:cNvPr>
          <p:cNvSpPr/>
          <p:nvPr/>
        </p:nvSpPr>
        <p:spPr>
          <a:xfrm>
            <a:off x="3365503" y="3644902"/>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4E05490-F461-4771-A8E4-FA36EEEA58A4}"/>
              </a:ext>
            </a:extLst>
          </p:cNvPr>
          <p:cNvSpPr/>
          <p:nvPr/>
        </p:nvSpPr>
        <p:spPr>
          <a:xfrm>
            <a:off x="1076327" y="1355726"/>
            <a:ext cx="4908549" cy="4908549"/>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A21D4ADA-7C2D-4493-AB99-8A85EFB3D9B7}"/>
              </a:ext>
            </a:extLst>
          </p:cNvPr>
          <p:cNvSpPr/>
          <p:nvPr/>
        </p:nvSpPr>
        <p:spPr>
          <a:xfrm>
            <a:off x="7308849" y="3810000"/>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221B3B-9A09-421D-AD23-548A1E8B6D7C}"/>
              </a:ext>
            </a:extLst>
          </p:cNvPr>
          <p:cNvSpPr/>
          <p:nvPr/>
        </p:nvSpPr>
        <p:spPr>
          <a:xfrm>
            <a:off x="5019674" y="1520825"/>
            <a:ext cx="4908548" cy="4908548"/>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8 Points 8">
            <a:extLst>
              <a:ext uri="{FF2B5EF4-FFF2-40B4-BE49-F238E27FC236}">
                <a16:creationId xmlns:a16="http://schemas.microsoft.com/office/drawing/2014/main" id="{4ACEA635-2E6B-4D3C-B734-694738D00891}"/>
              </a:ext>
            </a:extLst>
          </p:cNvPr>
          <p:cNvSpPr/>
          <p:nvPr/>
        </p:nvSpPr>
        <p:spPr>
          <a:xfrm>
            <a:off x="5276849" y="3124929"/>
            <a:ext cx="527051" cy="608141"/>
          </a:xfrm>
          <a:prstGeom prst="star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98DD48-95CD-4A7B-B1CD-1F6B0AF23688}"/>
              </a:ext>
            </a:extLst>
          </p:cNvPr>
          <p:cNvSpPr txBox="1"/>
          <p:nvPr/>
        </p:nvSpPr>
        <p:spPr>
          <a:xfrm>
            <a:off x="2263778" y="3213827"/>
            <a:ext cx="1282700" cy="369332"/>
          </a:xfrm>
          <a:prstGeom prst="rect">
            <a:avLst/>
          </a:prstGeom>
          <a:noFill/>
        </p:spPr>
        <p:txBody>
          <a:bodyPr wrap="square" rtlCol="0">
            <a:spAutoFit/>
          </a:bodyPr>
          <a:lstStyle/>
          <a:p>
            <a:r>
              <a:rPr lang="en-US" dirty="0"/>
              <a:t>Device A</a:t>
            </a:r>
          </a:p>
        </p:txBody>
      </p:sp>
      <p:sp>
        <p:nvSpPr>
          <p:cNvPr id="12" name="TextBox 11">
            <a:extLst>
              <a:ext uri="{FF2B5EF4-FFF2-40B4-BE49-F238E27FC236}">
                <a16:creationId xmlns:a16="http://schemas.microsoft.com/office/drawing/2014/main" id="{9F601559-5490-4981-8DE6-511E5EBEED3D}"/>
              </a:ext>
            </a:extLst>
          </p:cNvPr>
          <p:cNvSpPr txBox="1"/>
          <p:nvPr/>
        </p:nvSpPr>
        <p:spPr>
          <a:xfrm>
            <a:off x="7500935" y="3460236"/>
            <a:ext cx="1282700" cy="369332"/>
          </a:xfrm>
          <a:prstGeom prst="rect">
            <a:avLst/>
          </a:prstGeom>
          <a:noFill/>
        </p:spPr>
        <p:txBody>
          <a:bodyPr wrap="square" rtlCol="0">
            <a:spAutoFit/>
          </a:bodyPr>
          <a:lstStyle/>
          <a:p>
            <a:r>
              <a:rPr lang="en-US" dirty="0"/>
              <a:t>Device B</a:t>
            </a:r>
          </a:p>
        </p:txBody>
      </p:sp>
      <p:sp>
        <p:nvSpPr>
          <p:cNvPr id="13" name="TextBox 12">
            <a:extLst>
              <a:ext uri="{FF2B5EF4-FFF2-40B4-BE49-F238E27FC236}">
                <a16:creationId xmlns:a16="http://schemas.microsoft.com/office/drawing/2014/main" id="{511DE608-8DC8-45AC-8F94-A1F8DD7D53C8}"/>
              </a:ext>
            </a:extLst>
          </p:cNvPr>
          <p:cNvSpPr txBox="1"/>
          <p:nvPr/>
        </p:nvSpPr>
        <p:spPr>
          <a:xfrm>
            <a:off x="5094292" y="2755597"/>
            <a:ext cx="1282700" cy="369332"/>
          </a:xfrm>
          <a:prstGeom prst="rect">
            <a:avLst/>
          </a:prstGeom>
          <a:noFill/>
        </p:spPr>
        <p:txBody>
          <a:bodyPr wrap="square" rtlCol="0">
            <a:spAutoFit/>
          </a:bodyPr>
          <a:lstStyle/>
          <a:p>
            <a:r>
              <a:rPr lang="en-US" dirty="0"/>
              <a:t>Device C</a:t>
            </a:r>
          </a:p>
        </p:txBody>
      </p:sp>
    </p:spTree>
    <p:extLst>
      <p:ext uri="{BB962C8B-B14F-4D97-AF65-F5344CB8AC3E}">
        <p14:creationId xmlns:p14="http://schemas.microsoft.com/office/powerpoint/2010/main" val="233681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5D26-6963-4519-B7ED-D9F7749A9E38}"/>
              </a:ext>
            </a:extLst>
          </p:cNvPr>
          <p:cNvSpPr>
            <a:spLocks noGrp="1"/>
          </p:cNvSpPr>
          <p:nvPr>
            <p:ph type="title"/>
          </p:nvPr>
        </p:nvSpPr>
        <p:spPr/>
        <p:txBody>
          <a:bodyPr/>
          <a:lstStyle/>
          <a:p>
            <a:r>
              <a:rPr lang="en-US" dirty="0"/>
              <a:t>CSMA with RTS/CTS</a:t>
            </a:r>
          </a:p>
        </p:txBody>
      </p:sp>
      <p:sp>
        <p:nvSpPr>
          <p:cNvPr id="3" name="Content Placeholder 2">
            <a:extLst>
              <a:ext uri="{FF2B5EF4-FFF2-40B4-BE49-F238E27FC236}">
                <a16:creationId xmlns:a16="http://schemas.microsoft.com/office/drawing/2014/main" id="{CE55ED01-0565-44BF-88F1-007C12158E3D}"/>
              </a:ext>
            </a:extLst>
          </p:cNvPr>
          <p:cNvSpPr>
            <a:spLocks noGrp="1"/>
          </p:cNvSpPr>
          <p:nvPr>
            <p:ph idx="1"/>
          </p:nvPr>
        </p:nvSpPr>
        <p:spPr/>
        <p:txBody>
          <a:bodyPr/>
          <a:lstStyle/>
          <a:p>
            <a:r>
              <a:rPr lang="en-US" dirty="0">
                <a:latin typeface="+mj-lt"/>
              </a:rPr>
              <a:t>Hidden terminal problem means that two transmitters might never be able to detect each other’s transmissions</a:t>
            </a:r>
          </a:p>
          <a:p>
            <a:endParaRPr lang="en-US" dirty="0">
              <a:latin typeface="+mj-lt"/>
            </a:endParaRPr>
          </a:p>
          <a:p>
            <a:r>
              <a:rPr lang="en-US" dirty="0">
                <a:latin typeface="+mj-lt"/>
              </a:rPr>
              <a:t>A partial solution</a:t>
            </a:r>
          </a:p>
          <a:p>
            <a:pPr lvl="1"/>
            <a:r>
              <a:rPr lang="en-US" dirty="0">
                <a:latin typeface="+mj-lt"/>
              </a:rPr>
              <a:t>When channel is idle, transmitter sends a short Request To Send (RTS)</a:t>
            </a:r>
          </a:p>
          <a:p>
            <a:pPr lvl="1"/>
            <a:r>
              <a:rPr lang="en-US" dirty="0">
                <a:latin typeface="+mj-lt"/>
              </a:rPr>
              <a:t>Receiver will send a Clear To Send (CTS) to only one node at a time</a:t>
            </a:r>
          </a:p>
          <a:p>
            <a:pPr lvl="1"/>
            <a:r>
              <a:rPr lang="en-US" dirty="0">
                <a:latin typeface="+mj-lt"/>
              </a:rPr>
              <a:t>RTS collisions are faster and less wasteful than hidden terminal collisions</a:t>
            </a:r>
          </a:p>
          <a:p>
            <a:pPr lvl="1"/>
            <a:r>
              <a:rPr lang="en-US" dirty="0">
                <a:latin typeface="+mj-lt"/>
              </a:rPr>
              <a:t>Downside: overhead is high for waiting for CTS when contention is low</a:t>
            </a:r>
          </a:p>
        </p:txBody>
      </p:sp>
      <p:sp>
        <p:nvSpPr>
          <p:cNvPr id="4" name="Slide Number Placeholder 3">
            <a:extLst>
              <a:ext uri="{FF2B5EF4-FFF2-40B4-BE49-F238E27FC236}">
                <a16:creationId xmlns:a16="http://schemas.microsoft.com/office/drawing/2014/main" id="{0E788F8A-159C-4F02-8578-31A0A00A822B}"/>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4170890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t>Solving Hidden Terminal Problem</a:t>
            </a:r>
          </a:p>
        </p:txBody>
      </p:sp>
      <p:sp>
        <p:nvSpPr>
          <p:cNvPr id="29700" name="laptop"/>
          <p:cNvSpPr>
            <a:spLocks noEditPoints="1" noChangeArrowheads="1"/>
          </p:cNvSpPr>
          <p:nvPr/>
        </p:nvSpPr>
        <p:spPr bwMode="auto">
          <a:xfrm>
            <a:off x="7848600" y="44196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29701" name="laptop"/>
          <p:cNvSpPr>
            <a:spLocks noEditPoints="1" noChangeArrowheads="1"/>
          </p:cNvSpPr>
          <p:nvPr/>
        </p:nvSpPr>
        <p:spPr bwMode="auto">
          <a:xfrm>
            <a:off x="3276600" y="44196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882693" name="Oval 5"/>
          <p:cNvSpPr>
            <a:spLocks noChangeArrowheads="1"/>
          </p:cNvSpPr>
          <p:nvPr/>
        </p:nvSpPr>
        <p:spPr bwMode="auto">
          <a:xfrm>
            <a:off x="1905000" y="4388525"/>
            <a:ext cx="4419600" cy="519351"/>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SG"/>
          </a:p>
        </p:txBody>
      </p:sp>
      <p:sp>
        <p:nvSpPr>
          <p:cNvPr id="29703" name="laptop"/>
          <p:cNvSpPr>
            <a:spLocks noEditPoints="1" noChangeArrowheads="1"/>
          </p:cNvSpPr>
          <p:nvPr/>
        </p:nvSpPr>
        <p:spPr bwMode="auto">
          <a:xfrm>
            <a:off x="5638800" y="28194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29705" name="Text Box 8"/>
          <p:cNvSpPr txBox="1">
            <a:spLocks noChangeArrowheads="1"/>
          </p:cNvSpPr>
          <p:nvPr/>
        </p:nvSpPr>
        <p:spPr bwMode="auto">
          <a:xfrm>
            <a:off x="3565526" y="4460875"/>
            <a:ext cx="357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latin typeface="Calibri Light" panose="020F0302020204030204" pitchFamily="34" charset="0"/>
              </a:rPr>
              <a:t>A</a:t>
            </a:r>
          </a:p>
        </p:txBody>
      </p:sp>
      <p:sp>
        <p:nvSpPr>
          <p:cNvPr id="29706" name="Text Box 9"/>
          <p:cNvSpPr txBox="1">
            <a:spLocks noChangeArrowheads="1"/>
          </p:cNvSpPr>
          <p:nvPr/>
        </p:nvSpPr>
        <p:spPr bwMode="auto">
          <a:xfrm>
            <a:off x="5867400" y="2895600"/>
            <a:ext cx="349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latin typeface="Calibri Light" panose="020F0302020204030204" pitchFamily="34" charset="0"/>
              </a:rPr>
              <a:t>B</a:t>
            </a:r>
          </a:p>
        </p:txBody>
      </p:sp>
      <p:sp>
        <p:nvSpPr>
          <p:cNvPr id="29707" name="Text Box 10"/>
          <p:cNvSpPr txBox="1">
            <a:spLocks noChangeArrowheads="1"/>
          </p:cNvSpPr>
          <p:nvPr/>
        </p:nvSpPr>
        <p:spPr bwMode="auto">
          <a:xfrm>
            <a:off x="8137526" y="4460875"/>
            <a:ext cx="349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latin typeface="Calibri Light" panose="020F0302020204030204" pitchFamily="34" charset="0"/>
              </a:rPr>
              <a:t>C</a:t>
            </a:r>
          </a:p>
        </p:txBody>
      </p:sp>
      <p:grpSp>
        <p:nvGrpSpPr>
          <p:cNvPr id="2" name="Group 11"/>
          <p:cNvGrpSpPr>
            <a:grpSpLocks/>
          </p:cNvGrpSpPr>
          <p:nvPr/>
        </p:nvGrpSpPr>
        <p:grpSpPr bwMode="auto">
          <a:xfrm>
            <a:off x="4191000" y="3505200"/>
            <a:ext cx="1371600" cy="914400"/>
            <a:chOff x="1680" y="2208"/>
            <a:chExt cx="864" cy="576"/>
          </a:xfrm>
        </p:grpSpPr>
        <p:sp>
          <p:nvSpPr>
            <p:cNvPr id="29716" name="Line 12"/>
            <p:cNvSpPr>
              <a:spLocks noChangeShapeType="1"/>
            </p:cNvSpPr>
            <p:nvPr/>
          </p:nvSpPr>
          <p:spPr bwMode="auto">
            <a:xfrm flipV="1">
              <a:off x="1680" y="2208"/>
              <a:ext cx="864" cy="576"/>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17" name="Text Box 13"/>
            <p:cNvSpPr txBox="1">
              <a:spLocks noChangeArrowheads="1"/>
            </p:cNvSpPr>
            <p:nvPr/>
          </p:nvSpPr>
          <p:spPr bwMode="auto">
            <a:xfrm>
              <a:off x="1728" y="2208"/>
              <a:ext cx="3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tx1"/>
                  </a:solidFill>
                  <a:latin typeface="Calibri Light" panose="020F0302020204030204" pitchFamily="34" charset="0"/>
                </a:rPr>
                <a:t>RTS</a:t>
              </a:r>
            </a:p>
          </p:txBody>
        </p:sp>
      </p:grpSp>
      <p:grpSp>
        <p:nvGrpSpPr>
          <p:cNvPr id="3" name="Group 14"/>
          <p:cNvGrpSpPr>
            <a:grpSpLocks/>
          </p:cNvGrpSpPr>
          <p:nvPr/>
        </p:nvGrpSpPr>
        <p:grpSpPr bwMode="auto">
          <a:xfrm>
            <a:off x="4343401" y="3810002"/>
            <a:ext cx="1323975" cy="842963"/>
            <a:chOff x="1776" y="2400"/>
            <a:chExt cx="834" cy="531"/>
          </a:xfrm>
        </p:grpSpPr>
        <p:sp>
          <p:nvSpPr>
            <p:cNvPr id="29714" name="Line 15"/>
            <p:cNvSpPr>
              <a:spLocks noChangeShapeType="1"/>
            </p:cNvSpPr>
            <p:nvPr/>
          </p:nvSpPr>
          <p:spPr bwMode="auto">
            <a:xfrm flipH="1">
              <a:off x="1776" y="2400"/>
              <a:ext cx="768"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15" name="Text Box 16"/>
            <p:cNvSpPr txBox="1">
              <a:spLocks noChangeArrowheads="1"/>
            </p:cNvSpPr>
            <p:nvPr/>
          </p:nvSpPr>
          <p:spPr bwMode="auto">
            <a:xfrm>
              <a:off x="2208" y="2640"/>
              <a:ext cx="4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tx1"/>
                  </a:solidFill>
                  <a:latin typeface="Calibri Light" panose="020F0302020204030204" pitchFamily="34" charset="0"/>
                </a:rPr>
                <a:t>CTS</a:t>
              </a:r>
            </a:p>
          </p:txBody>
        </p:sp>
      </p:grpSp>
      <p:grpSp>
        <p:nvGrpSpPr>
          <p:cNvPr id="4" name="Group 17"/>
          <p:cNvGrpSpPr>
            <a:grpSpLocks/>
          </p:cNvGrpSpPr>
          <p:nvPr/>
        </p:nvGrpSpPr>
        <p:grpSpPr bwMode="auto">
          <a:xfrm>
            <a:off x="6629400" y="3429000"/>
            <a:ext cx="1295400" cy="990600"/>
            <a:chOff x="3216" y="2160"/>
            <a:chExt cx="816" cy="624"/>
          </a:xfrm>
        </p:grpSpPr>
        <p:sp>
          <p:nvSpPr>
            <p:cNvPr id="29712" name="Line 18"/>
            <p:cNvSpPr>
              <a:spLocks noChangeShapeType="1"/>
            </p:cNvSpPr>
            <p:nvPr/>
          </p:nvSpPr>
          <p:spPr bwMode="auto">
            <a:xfrm>
              <a:off x="3216" y="2256"/>
              <a:ext cx="816"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9713" name="Text Box 19"/>
            <p:cNvSpPr txBox="1">
              <a:spLocks noChangeArrowheads="1"/>
            </p:cNvSpPr>
            <p:nvPr/>
          </p:nvSpPr>
          <p:spPr bwMode="auto">
            <a:xfrm>
              <a:off x="3456" y="2160"/>
              <a:ext cx="4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tx1"/>
                  </a:solidFill>
                  <a:latin typeface="Calibri Light" panose="020F0302020204030204" pitchFamily="34" charset="0"/>
                </a:rPr>
                <a:t>CTS</a:t>
              </a:r>
            </a:p>
          </p:txBody>
        </p:sp>
      </p:grpSp>
      <p:sp>
        <p:nvSpPr>
          <p:cNvPr id="882708" name="Text Box 20"/>
          <p:cNvSpPr txBox="1">
            <a:spLocks noChangeArrowheads="1"/>
          </p:cNvSpPr>
          <p:nvPr/>
        </p:nvSpPr>
        <p:spPr bwMode="auto">
          <a:xfrm>
            <a:off x="7848600" y="5410200"/>
            <a:ext cx="184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hlink"/>
                </a:solidFill>
                <a:latin typeface="Calibri Light" panose="020F0302020204030204" pitchFamily="34" charset="0"/>
              </a:rPr>
              <a:t>OK, I’ll wait …</a:t>
            </a:r>
          </a:p>
        </p:txBody>
      </p:sp>
      <p:sp>
        <p:nvSpPr>
          <p:cNvPr id="6" name="Slide Number Placeholder 5"/>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1064328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2693"/>
                                        </p:tgtEl>
                                        <p:attrNameLst>
                                          <p:attrName>style.visibility</p:attrName>
                                        </p:attrNameLst>
                                      </p:cBhvr>
                                      <p:to>
                                        <p:strVal val="visible"/>
                                      </p:to>
                                    </p:set>
                                    <p:animEffect transition="in" filter="blinds(horizontal)">
                                      <p:cBhvr>
                                        <p:cTn id="7" dur="500"/>
                                        <p:tgtEl>
                                          <p:spTgt spid="8826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82708"/>
                                        </p:tgtEl>
                                        <p:attrNameLst>
                                          <p:attrName>style.visibility</p:attrName>
                                        </p:attrNameLst>
                                      </p:cBhvr>
                                      <p:to>
                                        <p:strVal val="visible"/>
                                      </p:to>
                                    </p:set>
                                    <p:animEffect transition="in" filter="blinds(horizontal)">
                                      <p:cBhvr>
                                        <p:cTn id="27" dur="500"/>
                                        <p:tgtEl>
                                          <p:spTgt spid="88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3" grpId="0" animBg="1"/>
      <p:bldP spid="88270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3993" y="3050960"/>
            <a:ext cx="7704013" cy="2274916"/>
          </a:xfrm>
        </p:spPr>
        <p:txBody>
          <a:bodyPr>
            <a:normAutofit/>
          </a:bodyPr>
          <a:lstStyle/>
          <a:p>
            <a:pPr marL="0" indent="0" algn="ctr">
              <a:buNone/>
            </a:pPr>
            <a:r>
              <a:rPr lang="en-US" sz="4800" dirty="0"/>
              <a:t>Collisions are always bad?</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8817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2" y="205401"/>
            <a:ext cx="10320477" cy="1485900"/>
          </a:xfrm>
        </p:spPr>
        <p:txBody>
          <a:bodyPr/>
          <a:lstStyle/>
          <a:p>
            <a:r>
              <a:rPr lang="en-US" dirty="0"/>
              <a:t>Receiving transmissions with collisions</a:t>
            </a:r>
          </a:p>
        </p:txBody>
      </p:sp>
      <p:sp>
        <p:nvSpPr>
          <p:cNvPr id="3" name="Content Placeholder 2"/>
          <p:cNvSpPr>
            <a:spLocks noGrp="1"/>
          </p:cNvSpPr>
          <p:nvPr>
            <p:ph idx="1"/>
          </p:nvPr>
        </p:nvSpPr>
        <p:spPr>
          <a:xfrm>
            <a:off x="1033322" y="1824877"/>
            <a:ext cx="10771992" cy="2801714"/>
          </a:xfrm>
        </p:spPr>
        <p:txBody>
          <a:bodyPr>
            <a:normAutofit/>
          </a:bodyPr>
          <a:lstStyle/>
          <a:p>
            <a:r>
              <a:rPr lang="en-US" dirty="0">
                <a:latin typeface="+mj-lt"/>
              </a:rPr>
              <a:t>Collision does not always lead to packet loss</a:t>
            </a:r>
          </a:p>
          <a:p>
            <a:pPr marL="0" indent="0">
              <a:buNone/>
            </a:pPr>
            <a:endParaRPr lang="en-US" dirty="0">
              <a:latin typeface="+mj-lt"/>
            </a:endParaRPr>
          </a:p>
          <a:p>
            <a:r>
              <a:rPr lang="en-US" dirty="0">
                <a:latin typeface="+mj-lt"/>
              </a:rPr>
              <a:t>If a receiver hears from two or more stations and the signal from one station is much stronger than the rest, the receiver can receive the signal correctly “only” from this station: This is called </a:t>
            </a:r>
            <a:r>
              <a:rPr lang="en-US" dirty="0">
                <a:solidFill>
                  <a:srgbClr val="FF0000"/>
                </a:solidFill>
                <a:latin typeface="+mj-lt"/>
              </a:rPr>
              <a:t>capture effect.</a:t>
            </a:r>
          </a:p>
        </p:txBody>
      </p:sp>
      <p:sp>
        <p:nvSpPr>
          <p:cNvPr id="5" name="Slide Number Placeholder 4"/>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56771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Flooding is a recreation of broadcasts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25625"/>
            <a:ext cx="10515600" cy="3920082"/>
          </a:xfrm>
        </p:spPr>
        <p:txBody>
          <a:bodyPr/>
          <a:lstStyle/>
          <a:p>
            <a:r>
              <a:rPr lang="en-US" dirty="0">
                <a:latin typeface="+mj-lt"/>
              </a:rPr>
              <a:t>Goal: get information to all nodes</a:t>
            </a:r>
          </a:p>
          <a:p>
            <a:pPr lvl="1"/>
            <a:r>
              <a:rPr lang="en-US" dirty="0">
                <a:latin typeface="+mj-lt"/>
              </a:rPr>
              <a:t>This is the problem of “data dissemination”</a:t>
            </a:r>
          </a:p>
          <a:p>
            <a:pPr lvl="1"/>
            <a:endParaRPr lang="en-US" dirty="0">
              <a:latin typeface="+mj-lt"/>
            </a:endParaRPr>
          </a:p>
          <a:p>
            <a:r>
              <a:rPr lang="en-US" dirty="0">
                <a:latin typeface="+mj-lt"/>
              </a:rPr>
              <a:t>Problem: difficult in Mesh topologies</a:t>
            </a:r>
          </a:p>
          <a:p>
            <a:pPr lvl="1"/>
            <a:r>
              <a:rPr lang="en-US" dirty="0">
                <a:latin typeface="+mj-lt"/>
              </a:rPr>
              <a:t>Packet loss, retransmission delays</a:t>
            </a:r>
          </a:p>
          <a:p>
            <a:pPr lvl="1"/>
            <a:endParaRPr lang="en-US" dirty="0">
              <a:latin typeface="+mj-lt"/>
            </a:endParaRPr>
          </a:p>
          <a:p>
            <a:r>
              <a:rPr lang="en-US" dirty="0">
                <a:latin typeface="+mj-lt"/>
              </a:rPr>
              <a:t>Really, data dissemination is just to broadcast to all nodes</a:t>
            </a:r>
          </a:p>
          <a:p>
            <a:pPr lvl="1"/>
            <a:r>
              <a:rPr lang="en-US" dirty="0">
                <a:latin typeface="+mj-lt"/>
              </a:rPr>
              <a:t>But broadcast transmissions don’t reach far enough to cover entire mesh</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35</a:t>
            </a:fld>
            <a:endParaRPr lang="en-US"/>
          </a:p>
        </p:txBody>
      </p:sp>
    </p:spTree>
    <p:extLst>
      <p:ext uri="{BB962C8B-B14F-4D97-AF65-F5344CB8AC3E}">
        <p14:creationId xmlns:p14="http://schemas.microsoft.com/office/powerpoint/2010/main" val="891680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DF7-9A84-4875-81AE-ED9EB9166621}"/>
              </a:ext>
            </a:extLst>
          </p:cNvPr>
          <p:cNvSpPr>
            <a:spLocks noGrp="1"/>
          </p:cNvSpPr>
          <p:nvPr>
            <p:ph type="title"/>
          </p:nvPr>
        </p:nvSpPr>
        <p:spPr/>
        <p:txBody>
          <a:bodyPr/>
          <a:lstStyle/>
          <a:p>
            <a:r>
              <a:rPr lang="en-US" dirty="0"/>
              <a:t>Synchronous transmissions</a:t>
            </a:r>
          </a:p>
        </p:txBody>
      </p:sp>
      <p:sp>
        <p:nvSpPr>
          <p:cNvPr id="3" name="Content Placeholder 2">
            <a:extLst>
              <a:ext uri="{FF2B5EF4-FFF2-40B4-BE49-F238E27FC236}">
                <a16:creationId xmlns:a16="http://schemas.microsoft.com/office/drawing/2014/main" id="{C799CD83-34FD-480F-9FB8-3BC909B6C6DE}"/>
              </a:ext>
            </a:extLst>
          </p:cNvPr>
          <p:cNvSpPr>
            <a:spLocks noGrp="1"/>
          </p:cNvSpPr>
          <p:nvPr>
            <p:ph idx="1"/>
          </p:nvPr>
        </p:nvSpPr>
        <p:spPr/>
        <p:txBody>
          <a:bodyPr>
            <a:normAutofit fontScale="92500" lnSpcReduction="10000"/>
          </a:bodyPr>
          <a:lstStyle/>
          <a:p>
            <a:r>
              <a:rPr lang="en-US" dirty="0"/>
              <a:t>Multiple nodes transmit </a:t>
            </a:r>
            <a:r>
              <a:rPr lang="en-US" b="1" dirty="0"/>
              <a:t>same packet </a:t>
            </a:r>
            <a:r>
              <a:rPr lang="en-US" dirty="0"/>
              <a:t>at </a:t>
            </a:r>
            <a:r>
              <a:rPr lang="en-US" b="1" dirty="0"/>
              <a:t>same time</a:t>
            </a:r>
          </a:p>
          <a:p>
            <a:endParaRPr lang="en-US" b="1" dirty="0"/>
          </a:p>
          <a:p>
            <a:endParaRPr lang="en-US" b="1" dirty="0"/>
          </a:p>
          <a:p>
            <a:endParaRPr lang="en-US" b="1" dirty="0"/>
          </a:p>
          <a:p>
            <a:endParaRPr lang="en-US" b="1" dirty="0"/>
          </a:p>
          <a:p>
            <a:endParaRPr lang="en-US" b="1" dirty="0"/>
          </a:p>
          <a:p>
            <a:r>
              <a:rPr lang="en-US" dirty="0"/>
              <a:t>R can receive packet with high probability if Δ is small</a:t>
            </a:r>
          </a:p>
          <a:p>
            <a:pPr lvl="1"/>
            <a:r>
              <a:rPr lang="en-US" dirty="0"/>
              <a:t>May even improve probability of reception (more energy at receiver)</a:t>
            </a:r>
          </a:p>
          <a:p>
            <a:pPr lvl="1"/>
            <a:endParaRPr lang="en-US" dirty="0"/>
          </a:p>
          <a:p>
            <a:r>
              <a:rPr lang="en-US" dirty="0"/>
              <a:t>500 ns is 1/32 of a symbol for 802.15.4 (chip duration)</a:t>
            </a:r>
          </a:p>
        </p:txBody>
      </p:sp>
      <p:sp>
        <p:nvSpPr>
          <p:cNvPr id="4" name="Slide Number Placeholder 3">
            <a:extLst>
              <a:ext uri="{FF2B5EF4-FFF2-40B4-BE49-F238E27FC236}">
                <a16:creationId xmlns:a16="http://schemas.microsoft.com/office/drawing/2014/main" id="{3BCA2837-30F5-4AA6-8267-8756115017C3}"/>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6" name="Picture 5">
            <a:extLst>
              <a:ext uri="{FF2B5EF4-FFF2-40B4-BE49-F238E27FC236}">
                <a16:creationId xmlns:a16="http://schemas.microsoft.com/office/drawing/2014/main" id="{3DFC26E2-E093-420E-83DA-CBB3B01FB2FE}"/>
              </a:ext>
            </a:extLst>
          </p:cNvPr>
          <p:cNvPicPr>
            <a:picLocks noChangeAspect="1"/>
          </p:cNvPicPr>
          <p:nvPr/>
        </p:nvPicPr>
        <p:blipFill>
          <a:blip r:embed="rId2"/>
          <a:stretch>
            <a:fillRect/>
          </a:stretch>
        </p:blipFill>
        <p:spPr>
          <a:xfrm>
            <a:off x="2602594" y="2165274"/>
            <a:ext cx="6982799" cy="1991003"/>
          </a:xfrm>
          <a:prstGeom prst="rect">
            <a:avLst/>
          </a:prstGeom>
        </p:spPr>
      </p:pic>
    </p:spTree>
    <p:extLst>
      <p:ext uri="{BB962C8B-B14F-4D97-AF65-F5344CB8AC3E}">
        <p14:creationId xmlns:p14="http://schemas.microsoft.com/office/powerpoint/2010/main" val="2345232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1312985" y="256420"/>
            <a:ext cx="8669215" cy="95958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37</a:t>
            </a:fld>
            <a:endParaRPr lang="en-US"/>
          </a:p>
        </p:txBody>
      </p:sp>
      <p:pic>
        <p:nvPicPr>
          <p:cNvPr id="6" name="Picture 5">
            <a:extLst>
              <a:ext uri="{FF2B5EF4-FFF2-40B4-BE49-F238E27FC236}">
                <a16:creationId xmlns:a16="http://schemas.microsoft.com/office/drawing/2014/main" id="{D352A0A0-C6CA-4520-BD28-AEF3B7C8FA08}"/>
              </a:ext>
            </a:extLst>
          </p:cNvPr>
          <p:cNvPicPr>
            <a:picLocks noChangeAspect="1"/>
          </p:cNvPicPr>
          <p:nvPr/>
        </p:nvPicPr>
        <p:blipFill rotWithShape="1">
          <a:blip r:embed="rId2"/>
          <a:srcRect l="11149" t="9178" r="9320" b="9008"/>
          <a:stretch/>
        </p:blipFill>
        <p:spPr>
          <a:xfrm>
            <a:off x="2286339" y="1295400"/>
            <a:ext cx="7193280" cy="4981553"/>
          </a:xfrm>
          <a:prstGeom prst="rect">
            <a:avLst/>
          </a:prstGeom>
        </p:spPr>
      </p:pic>
    </p:spTree>
    <p:extLst>
      <p:ext uri="{BB962C8B-B14F-4D97-AF65-F5344CB8AC3E}">
        <p14:creationId xmlns:p14="http://schemas.microsoft.com/office/powerpoint/2010/main" val="1239382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773723" y="0"/>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7" name="Picture 6">
            <a:extLst>
              <a:ext uri="{FF2B5EF4-FFF2-40B4-BE49-F238E27FC236}">
                <a16:creationId xmlns:a16="http://schemas.microsoft.com/office/drawing/2014/main" id="{49D3C8BA-044E-4D04-A1BB-4B672701DDFF}"/>
              </a:ext>
            </a:extLst>
          </p:cNvPr>
          <p:cNvPicPr>
            <a:picLocks noChangeAspect="1"/>
          </p:cNvPicPr>
          <p:nvPr/>
        </p:nvPicPr>
        <p:blipFill rotWithShape="1">
          <a:blip r:embed="rId2"/>
          <a:srcRect l="12859" t="13355" r="9502" b="10045"/>
          <a:stretch/>
        </p:blipFill>
        <p:spPr>
          <a:xfrm>
            <a:off x="2537208" y="914399"/>
            <a:ext cx="7153426" cy="5009461"/>
          </a:xfrm>
          <a:prstGeom prst="rect">
            <a:avLst/>
          </a:prstGeom>
        </p:spPr>
      </p:pic>
    </p:spTree>
    <p:extLst>
      <p:ext uri="{BB962C8B-B14F-4D97-AF65-F5344CB8AC3E}">
        <p14:creationId xmlns:p14="http://schemas.microsoft.com/office/powerpoint/2010/main" val="4001802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92C609-36F4-4627-99C9-A87AEC92608B}"/>
              </a:ext>
            </a:extLst>
          </p:cNvPr>
          <p:cNvPicPr>
            <a:picLocks noChangeAspect="1"/>
          </p:cNvPicPr>
          <p:nvPr/>
        </p:nvPicPr>
        <p:blipFill>
          <a:blip r:embed="rId2"/>
          <a:stretch>
            <a:fillRect/>
          </a:stretch>
        </p:blipFill>
        <p:spPr>
          <a:xfrm>
            <a:off x="2212699" y="656844"/>
            <a:ext cx="7601861" cy="5383982"/>
          </a:xfrm>
          <a:prstGeom prst="rect">
            <a:avLst/>
          </a:prstGeom>
        </p:spPr>
      </p:pic>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838200" y="-74491"/>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364953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b="1" dirty="0">
                <a:sym typeface="Wingdings" pitchFamily="2" charset="2"/>
              </a:rPr>
              <a:t>Let us review what we had covered the last lecture</a:t>
            </a:r>
          </a:p>
          <a:p>
            <a:r>
              <a:rPr lang="en-US" dirty="0">
                <a:latin typeface="+mj-lt"/>
                <a:sym typeface="Wingdings" pitchFamily="2" charset="2"/>
              </a:rPr>
              <a:t>MAC: Controlled Access</a:t>
            </a:r>
          </a:p>
          <a:p>
            <a:r>
              <a:rPr lang="en-US" dirty="0">
                <a:latin typeface="+mj-lt"/>
                <a:sym typeface="Wingdings" pitchFamily="2" charset="2"/>
              </a:rPr>
              <a:t>Medium access control for internet of things</a:t>
            </a:r>
          </a:p>
          <a:p>
            <a:r>
              <a:rPr lang="en-US" dirty="0" err="1">
                <a:sym typeface="Wingdings" pitchFamily="2" charset="2"/>
              </a:rPr>
              <a:t>Localisation</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4</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44479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b="1" dirty="0">
                <a:latin typeface="+mj-lt"/>
                <a:sym typeface="Wingdings" pitchFamily="2" charset="2"/>
              </a:rPr>
              <a:t>MAC: Controlled Access</a:t>
            </a:r>
          </a:p>
          <a:p>
            <a:r>
              <a:rPr lang="en-US" dirty="0">
                <a:latin typeface="+mj-lt"/>
                <a:sym typeface="Wingdings" pitchFamily="2" charset="2"/>
              </a:rPr>
              <a:t>Medium access control for internet of things</a:t>
            </a:r>
          </a:p>
          <a:p>
            <a:r>
              <a:rPr lang="en-US" dirty="0" err="1">
                <a:sym typeface="Wingdings" pitchFamily="2" charset="2"/>
              </a:rPr>
              <a:t>Localisation</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40</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02580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sz="1200" i="0">
                <a:latin typeface="Arial" pitchFamily="34" charset="0"/>
              </a:rPr>
              <a:t>5.</a:t>
            </a:r>
            <a:fld id="{F9CBC37A-BE6C-4321-B61A-0ADD9B7F163B}" type="slidenum">
              <a:rPr lang="en-US" sz="1200" i="0">
                <a:latin typeface="Arial" pitchFamily="34" charset="0"/>
              </a:rPr>
              <a:pPr eaLnBrk="1" hangingPunct="1"/>
              <a:t>41</a:t>
            </a:fld>
            <a:endParaRPr lang="en-US" sz="1200" i="0">
              <a:latin typeface="Arial" pitchFamily="34" charset="0"/>
            </a:endParaRPr>
          </a:p>
        </p:txBody>
      </p:sp>
      <p:sp>
        <p:nvSpPr>
          <p:cNvPr id="56330" name="Text Box 9"/>
          <p:cNvSpPr txBox="1">
            <a:spLocks noChangeArrowheads="1"/>
          </p:cNvSpPr>
          <p:nvPr/>
        </p:nvSpPr>
        <p:spPr bwMode="auto">
          <a:xfrm>
            <a:off x="881677" y="484315"/>
            <a:ext cx="102930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sz="4000" b="0" i="0" dirty="0">
                <a:latin typeface="+mn-lt"/>
              </a:rPr>
              <a:t>Medium access control: Controlled Access</a:t>
            </a:r>
          </a:p>
        </p:txBody>
      </p:sp>
      <p:sp>
        <p:nvSpPr>
          <p:cNvPr id="2" name="TextBox 1"/>
          <p:cNvSpPr txBox="1"/>
          <p:nvPr/>
        </p:nvSpPr>
        <p:spPr>
          <a:xfrm>
            <a:off x="881677" y="1192201"/>
            <a:ext cx="9371197" cy="3539430"/>
          </a:xfrm>
          <a:prstGeom prst="rect">
            <a:avLst/>
          </a:prstGeom>
          <a:noFill/>
        </p:spPr>
        <p:txBody>
          <a:bodyPr wrap="square" rtlCol="0">
            <a:spAutoFit/>
          </a:bodyPr>
          <a:lstStyle/>
          <a:p>
            <a:pPr marL="457200" indent="-457200">
              <a:buFont typeface="Arial" pitchFamily="34" charset="0"/>
              <a:buChar char="•"/>
            </a:pPr>
            <a:endParaRPr lang="en-US" sz="2800" dirty="0"/>
          </a:p>
          <a:p>
            <a:r>
              <a:rPr lang="en-US" sz="2800" dirty="0">
                <a:latin typeface="+mj-lt"/>
              </a:rPr>
              <a:t>How do you control who has access to medium?</a:t>
            </a:r>
          </a:p>
          <a:p>
            <a:pPr marL="457200" indent="-457200">
              <a:buFont typeface="Arial" pitchFamily="34" charset="0"/>
              <a:buChar char="•"/>
            </a:pPr>
            <a:endParaRPr lang="en-US" sz="2800" dirty="0"/>
          </a:p>
          <a:p>
            <a:pPr marL="457200" indent="-457200">
              <a:buFont typeface="Arial" pitchFamily="34" charset="0"/>
              <a:buChar char="•"/>
            </a:pPr>
            <a:r>
              <a:rPr lang="en-US" sz="2800" dirty="0">
                <a:latin typeface="+mj-lt"/>
              </a:rPr>
              <a:t>Reservation</a:t>
            </a:r>
          </a:p>
          <a:p>
            <a:pPr marL="457200" indent="-457200">
              <a:buFont typeface="Arial" pitchFamily="34" charset="0"/>
              <a:buChar char="•"/>
            </a:pPr>
            <a:endParaRPr lang="en-US" sz="2800" dirty="0">
              <a:latin typeface="+mj-lt"/>
            </a:endParaRPr>
          </a:p>
          <a:p>
            <a:pPr marL="457200" indent="-457200">
              <a:buFont typeface="Arial" pitchFamily="34" charset="0"/>
              <a:buChar char="•"/>
            </a:pPr>
            <a:r>
              <a:rPr lang="en-US" sz="2800" dirty="0">
                <a:latin typeface="+mj-lt"/>
              </a:rPr>
              <a:t>Polling</a:t>
            </a:r>
          </a:p>
          <a:p>
            <a:endParaRPr lang="en-US" sz="2800" dirty="0">
              <a:latin typeface="+mj-lt"/>
            </a:endParaRPr>
          </a:p>
          <a:p>
            <a:pPr marL="457200" indent="-457200">
              <a:buFont typeface="Arial" pitchFamily="34" charset="0"/>
              <a:buChar char="•"/>
            </a:pPr>
            <a:r>
              <a:rPr lang="en-US" sz="2800" dirty="0">
                <a:latin typeface="+mj-lt"/>
              </a:rPr>
              <a:t>Token Passing</a:t>
            </a:r>
          </a:p>
        </p:txBody>
      </p:sp>
    </p:spTree>
    <p:extLst>
      <p:ext uri="{BB962C8B-B14F-4D97-AF65-F5344CB8AC3E}">
        <p14:creationId xmlns:p14="http://schemas.microsoft.com/office/powerpoint/2010/main" val="4129039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Reservation access method</a:t>
            </a:r>
          </a:p>
        </p:txBody>
      </p:sp>
      <p:sp>
        <p:nvSpPr>
          <p:cNvPr id="2" name="TextBox 1"/>
          <p:cNvSpPr txBox="1"/>
          <p:nvPr/>
        </p:nvSpPr>
        <p:spPr>
          <a:xfrm>
            <a:off x="435441" y="1453158"/>
            <a:ext cx="11321118" cy="2123658"/>
          </a:xfrm>
          <a:prstGeom prst="rect">
            <a:avLst/>
          </a:prstGeom>
          <a:noFill/>
        </p:spPr>
        <p:txBody>
          <a:bodyPr wrap="square">
            <a:spAutoFit/>
          </a:bodyPr>
          <a:lstStyle/>
          <a:p>
            <a:pPr marL="457200" indent="-457200">
              <a:buFont typeface="Arial" pitchFamily="34" charset="0"/>
              <a:buChar char="•"/>
              <a:defRPr/>
            </a:pPr>
            <a:r>
              <a:rPr lang="en-US" sz="2800" dirty="0">
                <a:latin typeface="+mj-lt"/>
              </a:rPr>
              <a:t>A station needs to make a reservation before sending data</a:t>
            </a:r>
          </a:p>
          <a:p>
            <a:pPr marL="457200" indent="-457200">
              <a:buFont typeface="Arial" pitchFamily="34" charset="0"/>
              <a:buChar char="•"/>
              <a:defRPr/>
            </a:pPr>
            <a:r>
              <a:rPr lang="en-US" sz="2800" dirty="0">
                <a:latin typeface="+mj-lt"/>
              </a:rPr>
              <a:t>Example: </a:t>
            </a:r>
          </a:p>
          <a:p>
            <a:pPr marL="914400" lvl="1" indent="-457200">
              <a:buFont typeface="Arial" pitchFamily="34" charset="0"/>
              <a:buChar char="•"/>
              <a:defRPr/>
            </a:pPr>
            <a:r>
              <a:rPr lang="en-US" sz="2400" dirty="0">
                <a:latin typeface="+mj-lt"/>
              </a:rPr>
              <a:t>time is divided into reservation and data slots </a:t>
            </a:r>
          </a:p>
          <a:p>
            <a:pPr marL="914400" lvl="1" indent="-457200">
              <a:buFont typeface="Arial" pitchFamily="34" charset="0"/>
              <a:buChar char="•"/>
              <a:defRPr/>
            </a:pPr>
            <a:r>
              <a:rPr lang="en-US" sz="2400" dirty="0">
                <a:latin typeface="+mj-lt"/>
              </a:rPr>
              <a:t>reservation frame precedes the data frames sent </a:t>
            </a:r>
          </a:p>
          <a:p>
            <a:pPr marL="457200" indent="-457200">
              <a:buFont typeface="Arial" pitchFamily="34" charset="0"/>
              <a:buChar char="•"/>
              <a:defRPr/>
            </a:pPr>
            <a:r>
              <a:rPr lang="en-US" sz="2800" dirty="0">
                <a:latin typeface="+mj-lt"/>
              </a:rPr>
              <a:t>System is more efficient if many data frames are sent after one reservation</a:t>
            </a:r>
          </a:p>
        </p:txBody>
      </p:sp>
      <p:sp>
        <p:nvSpPr>
          <p:cNvPr id="10" name="Rectangle 9">
            <a:extLst>
              <a:ext uri="{FF2B5EF4-FFF2-40B4-BE49-F238E27FC236}">
                <a16:creationId xmlns:a16="http://schemas.microsoft.com/office/drawing/2014/main" id="{3B301A2F-EC4C-4DAB-AF07-31A56A6CDFF1}"/>
              </a:ext>
            </a:extLst>
          </p:cNvPr>
          <p:cNvSpPr/>
          <p:nvPr/>
        </p:nvSpPr>
        <p:spPr>
          <a:xfrm>
            <a:off x="3305175" y="4267200"/>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2F2C0940-29E8-432E-A372-3EA47449A22C}"/>
              </a:ext>
            </a:extLst>
          </p:cNvPr>
          <p:cNvSpPr/>
          <p:nvPr/>
        </p:nvSpPr>
        <p:spPr>
          <a:xfrm>
            <a:off x="3625215" y="4267200"/>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756AC1DE-CB3F-4A34-99D8-EF38C053901B}"/>
              </a:ext>
            </a:extLst>
          </p:cNvPr>
          <p:cNvSpPr/>
          <p:nvPr/>
        </p:nvSpPr>
        <p:spPr>
          <a:xfrm>
            <a:off x="3914775" y="4267200"/>
            <a:ext cx="36576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4304AF3C-03B3-44E5-88D4-CC8975CBA653}"/>
              </a:ext>
            </a:extLst>
          </p:cNvPr>
          <p:cNvSpPr/>
          <p:nvPr/>
        </p:nvSpPr>
        <p:spPr>
          <a:xfrm>
            <a:off x="4234815" y="4267200"/>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8B3DE63C-46F0-46BC-ACE3-6EE6306245AD}"/>
              </a:ext>
            </a:extLst>
          </p:cNvPr>
          <p:cNvSpPr/>
          <p:nvPr/>
        </p:nvSpPr>
        <p:spPr>
          <a:xfrm>
            <a:off x="4570095" y="4267200"/>
            <a:ext cx="102108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Left Brace 11">
            <a:extLst>
              <a:ext uri="{FF2B5EF4-FFF2-40B4-BE49-F238E27FC236}">
                <a16:creationId xmlns:a16="http://schemas.microsoft.com/office/drawing/2014/main" id="{08C9DBBC-6EA7-4E46-999A-EA7160E67879}"/>
              </a:ext>
            </a:extLst>
          </p:cNvPr>
          <p:cNvSpPr/>
          <p:nvPr/>
        </p:nvSpPr>
        <p:spPr>
          <a:xfrm rot="16200000">
            <a:off x="3786753" y="4443978"/>
            <a:ext cx="332244" cy="1295400"/>
          </a:xfrm>
          <a:prstGeom prst="leftBrac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2DDA6719-9D70-417B-8F2A-B31657644B6E}"/>
              </a:ext>
            </a:extLst>
          </p:cNvPr>
          <p:cNvSpPr txBox="1"/>
          <p:nvPr/>
        </p:nvSpPr>
        <p:spPr>
          <a:xfrm>
            <a:off x="2438400" y="5209044"/>
            <a:ext cx="1981200" cy="707886"/>
          </a:xfrm>
          <a:prstGeom prst="rect">
            <a:avLst/>
          </a:prstGeom>
          <a:noFill/>
        </p:spPr>
        <p:txBody>
          <a:bodyPr wrap="square" rtlCol="0">
            <a:spAutoFit/>
          </a:bodyPr>
          <a:lstStyle/>
          <a:p>
            <a:pPr algn="ctr"/>
            <a:r>
              <a:rPr lang="en-SG" sz="2000" dirty="0">
                <a:solidFill>
                  <a:schemeClr val="accent1"/>
                </a:solidFill>
              </a:rPr>
              <a:t>Reservation Contention Slots</a:t>
            </a:r>
          </a:p>
        </p:txBody>
      </p:sp>
      <p:sp>
        <p:nvSpPr>
          <p:cNvPr id="31" name="Rectangle 30">
            <a:extLst>
              <a:ext uri="{FF2B5EF4-FFF2-40B4-BE49-F238E27FC236}">
                <a16:creationId xmlns:a16="http://schemas.microsoft.com/office/drawing/2014/main" id="{B34C18E4-F3B0-4C6B-8A3D-242F1852E301}"/>
              </a:ext>
            </a:extLst>
          </p:cNvPr>
          <p:cNvSpPr/>
          <p:nvPr/>
        </p:nvSpPr>
        <p:spPr>
          <a:xfrm>
            <a:off x="5562600" y="4263003"/>
            <a:ext cx="36576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AB08125E-EB29-4093-A4D1-8B180AD3A49C}"/>
              </a:ext>
            </a:extLst>
          </p:cNvPr>
          <p:cNvSpPr/>
          <p:nvPr/>
        </p:nvSpPr>
        <p:spPr>
          <a:xfrm>
            <a:off x="5882640" y="4263003"/>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8DDE0BA2-EBF9-49E9-938A-8496CCC2931B}"/>
              </a:ext>
            </a:extLst>
          </p:cNvPr>
          <p:cNvSpPr/>
          <p:nvPr/>
        </p:nvSpPr>
        <p:spPr>
          <a:xfrm>
            <a:off x="6180909" y="4263003"/>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1F33DDE0-427A-46A3-89C6-83ACA30C4E65}"/>
              </a:ext>
            </a:extLst>
          </p:cNvPr>
          <p:cNvSpPr/>
          <p:nvPr/>
        </p:nvSpPr>
        <p:spPr>
          <a:xfrm>
            <a:off x="6492240" y="4263003"/>
            <a:ext cx="36576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9E8A8798-0335-400D-A8DE-EADB78EFE112}"/>
              </a:ext>
            </a:extLst>
          </p:cNvPr>
          <p:cNvSpPr/>
          <p:nvPr/>
        </p:nvSpPr>
        <p:spPr>
          <a:xfrm>
            <a:off x="6827520" y="4263003"/>
            <a:ext cx="102108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995E92C2-2537-4850-B9A7-D510B2458675}"/>
              </a:ext>
            </a:extLst>
          </p:cNvPr>
          <p:cNvSpPr/>
          <p:nvPr/>
        </p:nvSpPr>
        <p:spPr>
          <a:xfrm>
            <a:off x="7820025" y="4263003"/>
            <a:ext cx="102108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36">
            <a:extLst>
              <a:ext uri="{FF2B5EF4-FFF2-40B4-BE49-F238E27FC236}">
                <a16:creationId xmlns:a16="http://schemas.microsoft.com/office/drawing/2014/main" id="{0D518518-C8C4-4BAD-B330-BAE3D20E7D5B}"/>
              </a:ext>
            </a:extLst>
          </p:cNvPr>
          <p:cNvSpPr/>
          <p:nvPr/>
        </p:nvSpPr>
        <p:spPr>
          <a:xfrm>
            <a:off x="8810625" y="4263003"/>
            <a:ext cx="102108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Left Brace 37">
            <a:extLst>
              <a:ext uri="{FF2B5EF4-FFF2-40B4-BE49-F238E27FC236}">
                <a16:creationId xmlns:a16="http://schemas.microsoft.com/office/drawing/2014/main" id="{7499DBB3-C7B1-4DC2-8B31-CE8853EF9803}"/>
              </a:ext>
            </a:extLst>
          </p:cNvPr>
          <p:cNvSpPr/>
          <p:nvPr/>
        </p:nvSpPr>
        <p:spPr>
          <a:xfrm rot="16200000">
            <a:off x="4943088" y="4589532"/>
            <a:ext cx="256044" cy="98298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9" name="TextBox 38">
            <a:extLst>
              <a:ext uri="{FF2B5EF4-FFF2-40B4-BE49-F238E27FC236}">
                <a16:creationId xmlns:a16="http://schemas.microsoft.com/office/drawing/2014/main" id="{72691436-8C54-40A7-BC2B-F122CE42BAD9}"/>
              </a:ext>
            </a:extLst>
          </p:cNvPr>
          <p:cNvSpPr txBox="1"/>
          <p:nvPr/>
        </p:nvSpPr>
        <p:spPr>
          <a:xfrm>
            <a:off x="4495800" y="5209044"/>
            <a:ext cx="1087754" cy="707886"/>
          </a:xfrm>
          <a:prstGeom prst="rect">
            <a:avLst/>
          </a:prstGeom>
          <a:noFill/>
        </p:spPr>
        <p:txBody>
          <a:bodyPr wrap="square" rtlCol="0">
            <a:spAutoFit/>
          </a:bodyPr>
          <a:lstStyle/>
          <a:p>
            <a:pPr algn="ctr"/>
            <a:r>
              <a:rPr lang="en-SG" sz="2000" dirty="0"/>
              <a:t>Data Slot</a:t>
            </a:r>
          </a:p>
        </p:txBody>
      </p:sp>
      <p:sp>
        <p:nvSpPr>
          <p:cNvPr id="40" name="Left Brace 39">
            <a:extLst>
              <a:ext uri="{FF2B5EF4-FFF2-40B4-BE49-F238E27FC236}">
                <a16:creationId xmlns:a16="http://schemas.microsoft.com/office/drawing/2014/main" id="{8379A9CF-1116-4FDA-9BCE-DE1EE3F6DE6B}"/>
              </a:ext>
            </a:extLst>
          </p:cNvPr>
          <p:cNvSpPr/>
          <p:nvPr/>
        </p:nvSpPr>
        <p:spPr>
          <a:xfrm rot="16200000">
            <a:off x="6044178" y="4443978"/>
            <a:ext cx="332244" cy="1295400"/>
          </a:xfrm>
          <a:prstGeom prst="leftBrac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1" name="TextBox 40">
            <a:extLst>
              <a:ext uri="{FF2B5EF4-FFF2-40B4-BE49-F238E27FC236}">
                <a16:creationId xmlns:a16="http://schemas.microsoft.com/office/drawing/2014/main" id="{838375B4-98BB-4987-B472-75E748FD03B1}"/>
              </a:ext>
            </a:extLst>
          </p:cNvPr>
          <p:cNvSpPr txBox="1"/>
          <p:nvPr/>
        </p:nvSpPr>
        <p:spPr>
          <a:xfrm>
            <a:off x="5257800" y="5236101"/>
            <a:ext cx="1981200" cy="707886"/>
          </a:xfrm>
          <a:prstGeom prst="rect">
            <a:avLst/>
          </a:prstGeom>
          <a:noFill/>
        </p:spPr>
        <p:txBody>
          <a:bodyPr wrap="square" rtlCol="0">
            <a:spAutoFit/>
          </a:bodyPr>
          <a:lstStyle/>
          <a:p>
            <a:pPr algn="ctr"/>
            <a:r>
              <a:rPr lang="en-SG" sz="2000" dirty="0">
                <a:solidFill>
                  <a:schemeClr val="accent1"/>
                </a:solidFill>
              </a:rPr>
              <a:t>Reservation Contention Slots</a:t>
            </a:r>
          </a:p>
        </p:txBody>
      </p:sp>
      <p:sp>
        <p:nvSpPr>
          <p:cNvPr id="42" name="Left Brace 41">
            <a:extLst>
              <a:ext uri="{FF2B5EF4-FFF2-40B4-BE49-F238E27FC236}">
                <a16:creationId xmlns:a16="http://schemas.microsoft.com/office/drawing/2014/main" id="{830E46C9-50B8-4BA5-B150-BE7D66AD43F6}"/>
              </a:ext>
            </a:extLst>
          </p:cNvPr>
          <p:cNvSpPr/>
          <p:nvPr/>
        </p:nvSpPr>
        <p:spPr>
          <a:xfrm rot="16200000">
            <a:off x="8185096" y="3595425"/>
            <a:ext cx="283103" cy="2998253"/>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3" name="TextBox 42">
            <a:extLst>
              <a:ext uri="{FF2B5EF4-FFF2-40B4-BE49-F238E27FC236}">
                <a16:creationId xmlns:a16="http://schemas.microsoft.com/office/drawing/2014/main" id="{8742C8E5-45B1-497A-9792-4BE92253C9EE}"/>
              </a:ext>
            </a:extLst>
          </p:cNvPr>
          <p:cNvSpPr txBox="1"/>
          <p:nvPr/>
        </p:nvSpPr>
        <p:spPr>
          <a:xfrm>
            <a:off x="7391400" y="5209045"/>
            <a:ext cx="1981200" cy="400110"/>
          </a:xfrm>
          <a:prstGeom prst="rect">
            <a:avLst/>
          </a:prstGeom>
          <a:noFill/>
        </p:spPr>
        <p:txBody>
          <a:bodyPr wrap="square" rtlCol="0">
            <a:spAutoFit/>
          </a:bodyPr>
          <a:lstStyle/>
          <a:p>
            <a:pPr algn="ctr"/>
            <a:r>
              <a:rPr lang="en-SG" sz="2000" dirty="0"/>
              <a:t>Data Slots</a:t>
            </a:r>
          </a:p>
        </p:txBody>
      </p:sp>
    </p:spTree>
    <p:extLst>
      <p:ext uri="{BB962C8B-B14F-4D97-AF65-F5344CB8AC3E}">
        <p14:creationId xmlns:p14="http://schemas.microsoft.com/office/powerpoint/2010/main" val="36491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1" grpId="0" animBg="1"/>
      <p:bldP spid="12" grpId="0" animBg="1"/>
      <p:bldP spid="21" grpId="0"/>
      <p:bldP spid="31" grpId="0" animBg="1"/>
      <p:bldP spid="32" grpId="0" animBg="1"/>
      <p:bldP spid="33" grpId="0" animBg="1"/>
      <p:bldP spid="34" grpId="0" animBg="1"/>
      <p:bldP spid="35" grpId="0" animBg="1"/>
      <p:bldP spid="36" grpId="0" animBg="1"/>
      <p:bldP spid="37" grpId="0" animBg="1"/>
      <p:bldP spid="38" grpId="0" animBg="1"/>
      <p:bldP spid="39" grpId="0"/>
      <p:bldP spid="40" grpId="0" animBg="1"/>
      <p:bldP spid="41" grpId="0"/>
      <p:bldP spid="42" grpId="0" animBg="1"/>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3052763"/>
            <a:ext cx="352742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51" y="4119563"/>
            <a:ext cx="2925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4576763"/>
            <a:ext cx="2925762"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4948237"/>
            <a:ext cx="292576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6976" y="5414963"/>
            <a:ext cx="29257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8689" y="2654300"/>
            <a:ext cx="8524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3068638"/>
            <a:ext cx="35814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2654300"/>
            <a:ext cx="5651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50063" y="5137150"/>
            <a:ext cx="292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18326" y="5491162"/>
            <a:ext cx="283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83401" y="6024562"/>
            <a:ext cx="28352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Picture 1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7363" y="3973512"/>
            <a:ext cx="20113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1964" y="4319588"/>
            <a:ext cx="21034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13381" y="1187946"/>
            <a:ext cx="11478619" cy="1754326"/>
          </a:xfrm>
          <a:prstGeom prst="rect">
            <a:avLst/>
          </a:prstGeom>
          <a:noFill/>
        </p:spPr>
        <p:txBody>
          <a:bodyPr wrap="square">
            <a:spAutoFit/>
          </a:bodyPr>
          <a:lstStyle/>
          <a:p>
            <a:pPr marL="342900" indent="-342900">
              <a:buFont typeface="Arial" pitchFamily="34" charset="0"/>
              <a:buChar char="•"/>
              <a:defRPr/>
            </a:pPr>
            <a:r>
              <a:rPr lang="en-US" sz="2800" dirty="0">
                <a:latin typeface="+mj-lt"/>
              </a:rPr>
              <a:t>One primary and many secondary stations</a:t>
            </a:r>
          </a:p>
          <a:p>
            <a:pPr marL="342900" indent="-342900">
              <a:buFont typeface="Arial" pitchFamily="34" charset="0"/>
              <a:buChar char="•"/>
              <a:defRPr/>
            </a:pPr>
            <a:r>
              <a:rPr lang="en-US" sz="2800" dirty="0">
                <a:latin typeface="+mj-lt"/>
              </a:rPr>
              <a:t>Select: primary station sends to a secondary station</a:t>
            </a:r>
          </a:p>
          <a:p>
            <a:pPr marL="342900" indent="-342900">
              <a:buFont typeface="Arial" pitchFamily="34" charset="0"/>
              <a:buChar char="•"/>
              <a:defRPr/>
            </a:pPr>
            <a:r>
              <a:rPr lang="en-US" sz="2800" dirty="0">
                <a:latin typeface="+mj-lt"/>
              </a:rPr>
              <a:t>Poll: primary station ask if a secondary station has data to send</a:t>
            </a:r>
          </a:p>
          <a:p>
            <a:pPr>
              <a:defRPr/>
            </a:pPr>
            <a:endParaRPr lang="en-US" sz="2400" dirty="0">
              <a:solidFill>
                <a:schemeClr val="bg2"/>
              </a:solidFill>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t>43</a:t>
            </a:fld>
            <a:endParaRPr lang="en-US" dirty="0"/>
          </a:p>
        </p:txBody>
      </p:sp>
      <p:sp>
        <p:nvSpPr>
          <p:cNvPr id="4" name="Rectangle 14">
            <a:extLst>
              <a:ext uri="{FF2B5EF4-FFF2-40B4-BE49-F238E27FC236}">
                <a16:creationId xmlns:a16="http://schemas.microsoft.com/office/drawing/2014/main" id="{405916DE-DFA8-6B75-65EC-1D9EC0305785}"/>
              </a:ext>
            </a:extLst>
          </p:cNvPr>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Polling</a:t>
            </a:r>
          </a:p>
        </p:txBody>
      </p:sp>
    </p:spTree>
    <p:extLst>
      <p:ext uri="{BB962C8B-B14F-4D97-AF65-F5344CB8AC3E}">
        <p14:creationId xmlns:p14="http://schemas.microsoft.com/office/powerpoint/2010/main" val="1382753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wipe(left)">
                                      <p:cBhvr>
                                        <p:cTn id="15" dur="2000"/>
                                        <p:tgtEl>
                                          <p:spTgt spid="307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wipe(right)">
                                      <p:cBhvr>
                                        <p:cTn id="20" dur="2000"/>
                                        <p:tgtEl>
                                          <p:spTgt spid="307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079"/>
                                        </p:tgtEl>
                                        <p:attrNameLst>
                                          <p:attrName>style.visibility</p:attrName>
                                        </p:attrNameLst>
                                      </p:cBhvr>
                                      <p:to>
                                        <p:strVal val="visible"/>
                                      </p:to>
                                    </p:set>
                                    <p:animEffect transition="in" filter="wipe(left)">
                                      <p:cBhvr>
                                        <p:cTn id="25" dur="2000"/>
                                        <p:tgtEl>
                                          <p:spTgt spid="307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2" fill="hold" nodeType="clickEffect">
                                  <p:stCondLst>
                                    <p:cond delay="0"/>
                                  </p:stCondLst>
                                  <p:childTnLst>
                                    <p:set>
                                      <p:cBhvr>
                                        <p:cTn id="29" dur="1" fill="hold">
                                          <p:stCondLst>
                                            <p:cond delay="0"/>
                                          </p:stCondLst>
                                        </p:cTn>
                                        <p:tgtEl>
                                          <p:spTgt spid="3080"/>
                                        </p:tgtEl>
                                        <p:attrNameLst>
                                          <p:attrName>style.visibility</p:attrName>
                                        </p:attrNameLst>
                                      </p:cBhvr>
                                      <p:to>
                                        <p:strVal val="visible"/>
                                      </p:to>
                                    </p:set>
                                    <p:animEffect transition="in" filter="wipe(right)">
                                      <p:cBhvr>
                                        <p:cTn id="30" dur="2000"/>
                                        <p:tgtEl>
                                          <p:spTgt spid="308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08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08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3089"/>
                                        </p:tgtEl>
                                        <p:attrNameLst>
                                          <p:attrName>style.visibility</p:attrName>
                                        </p:attrNameLst>
                                      </p:cBhvr>
                                      <p:to>
                                        <p:strVal val="visible"/>
                                      </p:to>
                                    </p:set>
                                    <p:animEffect transition="in" filter="wipe(left)">
                                      <p:cBhvr>
                                        <p:cTn id="43" dur="2000"/>
                                        <p:tgtEl>
                                          <p:spTgt spid="30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nodeType="clickEffect">
                                  <p:stCondLst>
                                    <p:cond delay="0"/>
                                  </p:stCondLst>
                                  <p:childTnLst>
                                    <p:set>
                                      <p:cBhvr>
                                        <p:cTn id="47" dur="1" fill="hold">
                                          <p:stCondLst>
                                            <p:cond delay="0"/>
                                          </p:stCondLst>
                                        </p:cTn>
                                        <p:tgtEl>
                                          <p:spTgt spid="3090"/>
                                        </p:tgtEl>
                                        <p:attrNameLst>
                                          <p:attrName>style.visibility</p:attrName>
                                        </p:attrNameLst>
                                      </p:cBhvr>
                                      <p:to>
                                        <p:strVal val="visible"/>
                                      </p:to>
                                    </p:set>
                                    <p:animEffect transition="in" filter="wipe(right)">
                                      <p:cBhvr>
                                        <p:cTn id="48" dur="2000"/>
                                        <p:tgtEl>
                                          <p:spTgt spid="309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085"/>
                                        </p:tgtEl>
                                        <p:attrNameLst>
                                          <p:attrName>style.visibility</p:attrName>
                                        </p:attrNameLst>
                                      </p:cBhvr>
                                      <p:to>
                                        <p:strVal val="visible"/>
                                      </p:to>
                                    </p:set>
                                    <p:animEffect transition="in" filter="wipe(left)">
                                      <p:cBhvr>
                                        <p:cTn id="53" dur="2000"/>
                                        <p:tgtEl>
                                          <p:spTgt spid="308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nodeType="clickEffect">
                                  <p:stCondLst>
                                    <p:cond delay="0"/>
                                  </p:stCondLst>
                                  <p:childTnLst>
                                    <p:set>
                                      <p:cBhvr>
                                        <p:cTn id="57" dur="1" fill="hold">
                                          <p:stCondLst>
                                            <p:cond delay="0"/>
                                          </p:stCondLst>
                                        </p:cTn>
                                        <p:tgtEl>
                                          <p:spTgt spid="3086"/>
                                        </p:tgtEl>
                                        <p:attrNameLst>
                                          <p:attrName>style.visibility</p:attrName>
                                        </p:attrNameLst>
                                      </p:cBhvr>
                                      <p:to>
                                        <p:strVal val="visible"/>
                                      </p:to>
                                    </p:set>
                                    <p:animEffect transition="in" filter="wipe(right)">
                                      <p:cBhvr>
                                        <p:cTn id="58" dur="2000"/>
                                        <p:tgtEl>
                                          <p:spTgt spid="308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3088"/>
                                        </p:tgtEl>
                                        <p:attrNameLst>
                                          <p:attrName>style.visibility</p:attrName>
                                        </p:attrNameLst>
                                      </p:cBhvr>
                                      <p:to>
                                        <p:strVal val="visible"/>
                                      </p:to>
                                    </p:set>
                                    <p:animEffect transition="in" filter="wipe(left)">
                                      <p:cBhvr>
                                        <p:cTn id="63" dur="20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013" y="1600201"/>
            <a:ext cx="2557462"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1" y="1600201"/>
            <a:ext cx="2557463"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013" y="4283075"/>
            <a:ext cx="2557462"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1" y="4267200"/>
            <a:ext cx="19970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4">
            <a:extLst>
              <a:ext uri="{FF2B5EF4-FFF2-40B4-BE49-F238E27FC236}">
                <a16:creationId xmlns:a16="http://schemas.microsoft.com/office/drawing/2014/main" id="{05F09363-D9AD-0D77-20C8-C0E53598F21B}"/>
              </a:ext>
            </a:extLst>
          </p:cNvPr>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Token Passing</a:t>
            </a:r>
          </a:p>
        </p:txBody>
      </p:sp>
    </p:spTree>
    <p:extLst>
      <p:ext uri="{BB962C8B-B14F-4D97-AF65-F5344CB8AC3E}">
        <p14:creationId xmlns:p14="http://schemas.microsoft.com/office/powerpoint/2010/main" val="2409760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barn(inHorizontal)">
                                      <p:cBhvr>
                                        <p:cTn id="7" dur="500"/>
                                        <p:tgtEl>
                                          <p:spTgt spid="61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1445"/>
                                        </p:tgtEl>
                                        <p:attrNameLst>
                                          <p:attrName>style.visibility</p:attrName>
                                        </p:attrNameLst>
                                      </p:cBhvr>
                                      <p:to>
                                        <p:strVal val="visible"/>
                                      </p:to>
                                    </p:set>
                                    <p:animEffect transition="in" filter="barn(inVertical)">
                                      <p:cBhvr>
                                        <p:cTn id="12" dur="500"/>
                                        <p:tgtEl>
                                          <p:spTgt spid="614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1446"/>
                                        </p:tgtEl>
                                        <p:attrNameLst>
                                          <p:attrName>style.visibility</p:attrName>
                                        </p:attrNameLst>
                                      </p:cBhvr>
                                      <p:to>
                                        <p:strVal val="visible"/>
                                      </p:to>
                                    </p:set>
                                    <p:animEffect transition="in" filter="barn(inVertical)">
                                      <p:cBhvr>
                                        <p:cTn id="17" dur="500"/>
                                        <p:tgtEl>
                                          <p:spTgt spid="614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61447"/>
                                        </p:tgtEl>
                                        <p:attrNameLst>
                                          <p:attrName>style.visibility</p:attrName>
                                        </p:attrNameLst>
                                      </p:cBhvr>
                                      <p:to>
                                        <p:strVal val="visible"/>
                                      </p:to>
                                    </p:set>
                                    <p:animEffect transition="in" filter="barn(inVertical)">
                                      <p:cBhvr>
                                        <p:cTn id="22" dur="500"/>
                                        <p:tgtEl>
                                          <p:spTgt spid="61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Question: Appropriate medium access protocol</a:t>
            </a:r>
          </a:p>
        </p:txBody>
      </p:sp>
      <p:sp>
        <p:nvSpPr>
          <p:cNvPr id="2" name="TextBox 1"/>
          <p:cNvSpPr txBox="1"/>
          <p:nvPr/>
        </p:nvSpPr>
        <p:spPr>
          <a:xfrm>
            <a:off x="597941" y="1524596"/>
            <a:ext cx="11321118" cy="2503249"/>
          </a:xfrm>
          <a:prstGeom prst="rect">
            <a:avLst/>
          </a:prstGeom>
          <a:noFill/>
        </p:spPr>
        <p:txBody>
          <a:bodyPr wrap="square">
            <a:spAutoFit/>
          </a:bodyPr>
          <a:lstStyle/>
          <a:p>
            <a:pPr>
              <a:defRPr/>
            </a:pPr>
            <a:r>
              <a:rPr lang="en-US" sz="2800" b="1" dirty="0">
                <a:latin typeface="+mj-lt"/>
              </a:rPr>
              <a:t>Question: </a:t>
            </a:r>
            <a:r>
              <a:rPr lang="en-SG" sz="2800" dirty="0">
                <a:solidFill>
                  <a:srgbClr val="000000"/>
                </a:solidFill>
                <a:effectLst/>
                <a:latin typeface="+mj-lt"/>
                <a:ea typeface="Times New Roman" panose="02020603050405020304" pitchFamily="18" charset="0"/>
              </a:rPr>
              <a:t>For each of the following applications, explain what is the most appropriate MAC protocol that should be used. Explain your choice.</a:t>
            </a:r>
            <a:endParaRPr lang="en-US" sz="2800" dirty="0">
              <a:latin typeface="+mj-lt"/>
            </a:endParaRPr>
          </a:p>
          <a:p>
            <a:pPr marL="342900" lvl="0" indent="-342900">
              <a:spcBef>
                <a:spcPts val="375"/>
              </a:spcBef>
              <a:spcAft>
                <a:spcPts val="375"/>
              </a:spcAft>
              <a:buSzPts val="1000"/>
              <a:buFont typeface="Symbol" pitchFamily="2" charset="2"/>
              <a:buChar char=""/>
              <a:tabLst>
                <a:tab pos="457200" algn="l"/>
              </a:tabLst>
            </a:pPr>
            <a:r>
              <a:rPr lang="en-SG" sz="2800" dirty="0">
                <a:solidFill>
                  <a:srgbClr val="000000"/>
                </a:solidFill>
                <a:effectLst/>
                <a:latin typeface="+mj-lt"/>
                <a:ea typeface="Times New Roman" panose="02020603050405020304" pitchFamily="18" charset="0"/>
              </a:rPr>
              <a:t>Web browsing</a:t>
            </a:r>
          </a:p>
          <a:p>
            <a:pPr marL="342900" lvl="0" indent="-342900">
              <a:spcBef>
                <a:spcPts val="375"/>
              </a:spcBef>
              <a:spcAft>
                <a:spcPts val="375"/>
              </a:spcAft>
              <a:buSzPts val="1000"/>
              <a:buFont typeface="Symbol" pitchFamily="2" charset="2"/>
              <a:buChar char=""/>
              <a:tabLst>
                <a:tab pos="457200" algn="l"/>
              </a:tabLst>
            </a:pPr>
            <a:r>
              <a:rPr lang="en-SG" sz="2800" dirty="0">
                <a:solidFill>
                  <a:srgbClr val="000000"/>
                </a:solidFill>
                <a:effectLst/>
                <a:latin typeface="+mj-lt"/>
                <a:ea typeface="Times New Roman" panose="02020603050405020304" pitchFamily="18" charset="0"/>
              </a:rPr>
              <a:t>VoIP</a:t>
            </a:r>
          </a:p>
          <a:p>
            <a:pPr marL="342900" lvl="0" indent="-342900">
              <a:spcBef>
                <a:spcPts val="375"/>
              </a:spcBef>
              <a:spcAft>
                <a:spcPts val="375"/>
              </a:spcAft>
              <a:buSzPts val="1000"/>
              <a:buFont typeface="Symbol" pitchFamily="2" charset="2"/>
              <a:buChar char=""/>
              <a:tabLst>
                <a:tab pos="457200" algn="l"/>
              </a:tabLst>
            </a:pPr>
            <a:r>
              <a:rPr lang="en-SG" sz="2800" dirty="0">
                <a:solidFill>
                  <a:srgbClr val="000000"/>
                </a:solidFill>
                <a:effectLst/>
                <a:latin typeface="+mj-lt"/>
                <a:ea typeface="Times New Roman" panose="02020603050405020304" pitchFamily="18" charset="0"/>
              </a:rPr>
              <a:t>Low rate control traffic and carrier sensing is not performed</a:t>
            </a:r>
          </a:p>
        </p:txBody>
      </p:sp>
    </p:spTree>
    <p:extLst>
      <p:ext uri="{BB962C8B-B14F-4D97-AF65-F5344CB8AC3E}">
        <p14:creationId xmlns:p14="http://schemas.microsoft.com/office/powerpoint/2010/main" val="171681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Question: Appropriate medium access protocol</a:t>
            </a:r>
          </a:p>
        </p:txBody>
      </p:sp>
      <p:sp>
        <p:nvSpPr>
          <p:cNvPr id="2" name="TextBox 1"/>
          <p:cNvSpPr txBox="1"/>
          <p:nvPr/>
        </p:nvSpPr>
        <p:spPr>
          <a:xfrm>
            <a:off x="597941" y="1524596"/>
            <a:ext cx="11321118" cy="2318583"/>
          </a:xfrm>
          <a:prstGeom prst="rect">
            <a:avLst/>
          </a:prstGeom>
          <a:noFill/>
        </p:spPr>
        <p:txBody>
          <a:bodyPr wrap="square">
            <a:spAutoFit/>
          </a:bodyPr>
          <a:lstStyle/>
          <a:p>
            <a:pPr>
              <a:defRPr/>
            </a:pPr>
            <a:r>
              <a:rPr lang="en-US" sz="2800" b="1" dirty="0">
                <a:latin typeface="+mj-lt"/>
              </a:rPr>
              <a:t>Question: </a:t>
            </a:r>
            <a:r>
              <a:rPr lang="en-SG" sz="2800" dirty="0">
                <a:solidFill>
                  <a:srgbClr val="000000"/>
                </a:solidFill>
                <a:effectLst/>
                <a:latin typeface="+mj-lt"/>
                <a:ea typeface="Times New Roman" panose="02020603050405020304" pitchFamily="18" charset="0"/>
              </a:rPr>
              <a:t>For each of the following applications, explain what is the most appropriate MAC protocol that should be used. Explain your choice.</a:t>
            </a:r>
            <a:endParaRPr lang="en-US" sz="2800" dirty="0">
              <a:latin typeface="+mj-lt"/>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Web browsing:  CSMA/CA, high throughput, sharing among users with </a:t>
            </a:r>
            <a:r>
              <a:rPr lang="en-SG" sz="2400" dirty="0" err="1">
                <a:solidFill>
                  <a:srgbClr val="000000"/>
                </a:solidFill>
                <a:effectLst/>
                <a:latin typeface="+mj-lt"/>
                <a:ea typeface="Times New Roman" panose="02020603050405020304" pitchFamily="18" charset="0"/>
              </a:rPr>
              <a:t>bursty</a:t>
            </a:r>
            <a:r>
              <a:rPr lang="en-SG" sz="2400" dirty="0">
                <a:solidFill>
                  <a:srgbClr val="000000"/>
                </a:solidFill>
                <a:effectLst/>
                <a:latin typeface="+mj-lt"/>
                <a:ea typeface="Times New Roman" panose="02020603050405020304" pitchFamily="18" charset="0"/>
              </a:rPr>
              <a:t> traffic</a:t>
            </a:r>
            <a:r>
              <a:rPr lang="en-SG" sz="2400" dirty="0">
                <a:effectLst/>
                <a:latin typeface="+mj-lt"/>
              </a:rPr>
              <a:t> </a:t>
            </a:r>
            <a:endParaRPr lang="en-SG" sz="2400" dirty="0">
              <a:solidFill>
                <a:srgbClr val="000000"/>
              </a:solidFill>
              <a:effectLst/>
              <a:latin typeface="+mj-lt"/>
              <a:ea typeface="Times New Roman" panose="02020603050405020304" pitchFamily="18" charset="0"/>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VoIP</a:t>
            </a: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Low rate control traffic and carrier sensing is not performed</a:t>
            </a:r>
          </a:p>
        </p:txBody>
      </p:sp>
    </p:spTree>
    <p:extLst>
      <p:ext uri="{BB962C8B-B14F-4D97-AF65-F5344CB8AC3E}">
        <p14:creationId xmlns:p14="http://schemas.microsoft.com/office/powerpoint/2010/main" val="2802593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Question: Appropriate medium access protocol</a:t>
            </a:r>
          </a:p>
        </p:txBody>
      </p:sp>
      <p:sp>
        <p:nvSpPr>
          <p:cNvPr id="2" name="TextBox 1"/>
          <p:cNvSpPr txBox="1"/>
          <p:nvPr/>
        </p:nvSpPr>
        <p:spPr>
          <a:xfrm>
            <a:off x="597941" y="1524596"/>
            <a:ext cx="11321118" cy="2380139"/>
          </a:xfrm>
          <a:prstGeom prst="rect">
            <a:avLst/>
          </a:prstGeom>
          <a:noFill/>
        </p:spPr>
        <p:txBody>
          <a:bodyPr wrap="square">
            <a:spAutoFit/>
          </a:bodyPr>
          <a:lstStyle/>
          <a:p>
            <a:pPr>
              <a:defRPr/>
            </a:pPr>
            <a:r>
              <a:rPr lang="en-US" sz="2800" b="1" dirty="0">
                <a:latin typeface="+mj-lt"/>
              </a:rPr>
              <a:t>Question: </a:t>
            </a:r>
            <a:r>
              <a:rPr lang="en-SG" sz="2800" dirty="0">
                <a:solidFill>
                  <a:srgbClr val="000000"/>
                </a:solidFill>
                <a:effectLst/>
                <a:latin typeface="+mj-lt"/>
                <a:ea typeface="Times New Roman" panose="02020603050405020304" pitchFamily="18" charset="0"/>
              </a:rPr>
              <a:t>For each of the following applications, explain what is the most appropriate MAC protocol that should be used. Explain your choice.</a:t>
            </a:r>
            <a:endParaRPr lang="en-US" sz="2800" dirty="0">
              <a:latin typeface="+mj-lt"/>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Web browsing:  CSMA/CA, high throughput, sharing among users with </a:t>
            </a:r>
            <a:r>
              <a:rPr lang="en-SG" sz="2400" dirty="0" err="1">
                <a:solidFill>
                  <a:srgbClr val="000000"/>
                </a:solidFill>
                <a:effectLst/>
                <a:latin typeface="+mj-lt"/>
                <a:ea typeface="Times New Roman" panose="02020603050405020304" pitchFamily="18" charset="0"/>
              </a:rPr>
              <a:t>bursty</a:t>
            </a:r>
            <a:r>
              <a:rPr lang="en-SG" sz="2400" dirty="0">
                <a:solidFill>
                  <a:srgbClr val="000000"/>
                </a:solidFill>
                <a:effectLst/>
                <a:latin typeface="+mj-lt"/>
                <a:ea typeface="Times New Roman" panose="02020603050405020304" pitchFamily="18" charset="0"/>
              </a:rPr>
              <a:t> traffic</a:t>
            </a:r>
            <a:r>
              <a:rPr lang="en-SG" sz="2400" dirty="0">
                <a:effectLst/>
                <a:latin typeface="+mj-lt"/>
              </a:rPr>
              <a:t> </a:t>
            </a:r>
            <a:endParaRPr lang="en-SG" sz="2400" dirty="0">
              <a:solidFill>
                <a:srgbClr val="000000"/>
              </a:solidFill>
              <a:effectLst/>
              <a:latin typeface="+mj-lt"/>
              <a:ea typeface="Times New Roman" panose="02020603050405020304" pitchFamily="18" charset="0"/>
            </a:endParaRPr>
          </a:p>
          <a:p>
            <a:pPr marL="34290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VoIP: </a:t>
            </a:r>
            <a:r>
              <a:rPr lang="en-US" sz="2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Polling/TDM/Reservation, requires low loss, short latency.</a:t>
            </a:r>
            <a:endParaRPr lang="en-SG" sz="2400" dirty="0">
              <a:solidFill>
                <a:srgbClr val="000000"/>
              </a:solidFill>
              <a:effectLst/>
              <a:latin typeface="+mj-lt"/>
              <a:ea typeface="Times New Roman" panose="02020603050405020304" pitchFamily="18" charset="0"/>
            </a:endParaRPr>
          </a:p>
          <a:p>
            <a:pPr marL="342900" lvl="0" indent="-342900">
              <a:spcBef>
                <a:spcPts val="375"/>
              </a:spcBef>
              <a:spcAft>
                <a:spcPts val="375"/>
              </a:spcAft>
              <a:buSzPts val="1000"/>
              <a:buFont typeface="Symbol" pitchFamily="2" charset="2"/>
              <a:buChar char=""/>
              <a:tabLst>
                <a:tab pos="457200" algn="l"/>
              </a:tabLst>
            </a:pPr>
            <a:r>
              <a:rPr lang="en-SG" sz="2800" dirty="0">
                <a:solidFill>
                  <a:srgbClr val="000000"/>
                </a:solidFill>
                <a:effectLst/>
                <a:latin typeface="+mj-lt"/>
                <a:ea typeface="Times New Roman" panose="02020603050405020304" pitchFamily="18" charset="0"/>
              </a:rPr>
              <a:t>Low rate control traffic and carrier sensing is not performed</a:t>
            </a:r>
          </a:p>
        </p:txBody>
      </p:sp>
    </p:spTree>
    <p:extLst>
      <p:ext uri="{BB962C8B-B14F-4D97-AF65-F5344CB8AC3E}">
        <p14:creationId xmlns:p14="http://schemas.microsoft.com/office/powerpoint/2010/main" val="3467397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Question: Appropriate medium access protocol</a:t>
            </a:r>
          </a:p>
        </p:txBody>
      </p:sp>
      <p:sp>
        <p:nvSpPr>
          <p:cNvPr id="2" name="TextBox 1"/>
          <p:cNvSpPr txBox="1"/>
          <p:nvPr/>
        </p:nvSpPr>
        <p:spPr>
          <a:xfrm>
            <a:off x="597941" y="1524596"/>
            <a:ext cx="11321118" cy="2790508"/>
          </a:xfrm>
          <a:prstGeom prst="rect">
            <a:avLst/>
          </a:prstGeom>
          <a:noFill/>
        </p:spPr>
        <p:txBody>
          <a:bodyPr wrap="square">
            <a:spAutoFit/>
          </a:bodyPr>
          <a:lstStyle/>
          <a:p>
            <a:pPr>
              <a:defRPr/>
            </a:pPr>
            <a:r>
              <a:rPr lang="en-US" sz="2800" b="1" dirty="0">
                <a:latin typeface="+mj-lt"/>
              </a:rPr>
              <a:t>Question: </a:t>
            </a:r>
            <a:r>
              <a:rPr lang="en-SG" sz="2800" dirty="0">
                <a:solidFill>
                  <a:srgbClr val="000000"/>
                </a:solidFill>
                <a:effectLst/>
                <a:latin typeface="+mj-lt"/>
                <a:ea typeface="Times New Roman" panose="02020603050405020304" pitchFamily="18" charset="0"/>
              </a:rPr>
              <a:t>For each of the following applications, explain what is the most appropriate MAC protocol that should be used. Explain your choice.</a:t>
            </a:r>
            <a:endParaRPr lang="en-US" sz="2800" dirty="0">
              <a:latin typeface="+mj-lt"/>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Web browsing:  CSMA/CA, high throughput, sharing among users with </a:t>
            </a:r>
            <a:r>
              <a:rPr lang="en-SG" sz="2400" dirty="0" err="1">
                <a:solidFill>
                  <a:srgbClr val="000000"/>
                </a:solidFill>
                <a:effectLst/>
                <a:latin typeface="+mj-lt"/>
                <a:ea typeface="Times New Roman" panose="02020603050405020304" pitchFamily="18" charset="0"/>
              </a:rPr>
              <a:t>bursty</a:t>
            </a:r>
            <a:r>
              <a:rPr lang="en-SG" sz="2400" dirty="0">
                <a:solidFill>
                  <a:srgbClr val="000000"/>
                </a:solidFill>
                <a:effectLst/>
                <a:latin typeface="+mj-lt"/>
                <a:ea typeface="Times New Roman" panose="02020603050405020304" pitchFamily="18" charset="0"/>
              </a:rPr>
              <a:t> traffic</a:t>
            </a:r>
            <a:r>
              <a:rPr lang="en-SG" sz="2400" dirty="0">
                <a:effectLst/>
                <a:latin typeface="+mj-lt"/>
              </a:rPr>
              <a:t> </a:t>
            </a:r>
            <a:endParaRPr lang="en-SG" sz="2400" dirty="0">
              <a:solidFill>
                <a:srgbClr val="000000"/>
              </a:solidFill>
              <a:effectLst/>
              <a:latin typeface="+mj-lt"/>
              <a:ea typeface="Times New Roman" panose="02020603050405020304" pitchFamily="18" charset="0"/>
            </a:endParaRPr>
          </a:p>
          <a:p>
            <a:pPr marL="34290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VoIP: </a:t>
            </a:r>
            <a:r>
              <a:rPr lang="en-US" sz="2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Polling/TDM/Reservation, requires low loss, short latency.</a:t>
            </a:r>
            <a:endParaRPr lang="en-SG" sz="2400" dirty="0">
              <a:solidFill>
                <a:srgbClr val="000000"/>
              </a:solidFill>
              <a:effectLst/>
              <a:latin typeface="+mj-lt"/>
              <a:ea typeface="Times New Roman" panose="02020603050405020304" pitchFamily="18" charset="0"/>
            </a:endParaRPr>
          </a:p>
          <a:p>
            <a:pPr marL="342900" lvl="0"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Low rate control traffic and carrier sensing is not performed</a:t>
            </a:r>
          </a:p>
          <a:p>
            <a:pPr marL="800100" lvl="1" indent="-342900">
              <a:spcBef>
                <a:spcPts val="375"/>
              </a:spcBef>
              <a:spcAft>
                <a:spcPts val="375"/>
              </a:spcAft>
              <a:buSzPts val="1000"/>
              <a:buFont typeface="Symbol" pitchFamily="2" charset="2"/>
              <a:buChar char=""/>
              <a:tabLst>
                <a:tab pos="457200" algn="l"/>
              </a:tabLst>
            </a:pPr>
            <a:r>
              <a:rPr lang="en-SG" sz="2400" dirty="0">
                <a:solidFill>
                  <a:srgbClr val="000000"/>
                </a:solidFill>
                <a:effectLst/>
                <a:latin typeface="+mj-lt"/>
                <a:ea typeface="Times New Roman" panose="02020603050405020304" pitchFamily="18" charset="0"/>
              </a:rPr>
              <a:t>Aloha/slotted Aloha, low data rate  does not perform carrier sensing</a:t>
            </a:r>
          </a:p>
        </p:txBody>
      </p:sp>
    </p:spTree>
    <p:extLst>
      <p:ext uri="{BB962C8B-B14F-4D97-AF65-F5344CB8AC3E}">
        <p14:creationId xmlns:p14="http://schemas.microsoft.com/office/powerpoint/2010/main" val="3589750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MAC: Controlled Access</a:t>
            </a:r>
          </a:p>
          <a:p>
            <a:r>
              <a:rPr lang="en-US" b="1" dirty="0">
                <a:latin typeface="+mj-lt"/>
                <a:sym typeface="Wingdings" pitchFamily="2" charset="2"/>
              </a:rPr>
              <a:t>Medium access control for internet of things</a:t>
            </a:r>
          </a:p>
          <a:p>
            <a:r>
              <a:rPr lang="en-US" dirty="0" err="1">
                <a:sym typeface="Wingdings" pitchFamily="2" charset="2"/>
              </a:rPr>
              <a:t>Localisation</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49</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890779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t>OSI model of communication layers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55787"/>
            <a:ext cx="10515600" cy="4351338"/>
          </a:xfrm>
        </p:spPr>
        <p:txBody>
          <a:bodyPr>
            <a:normAutofit fontScale="92500" lnSpcReduction="20000"/>
          </a:bodyPr>
          <a:lstStyle/>
          <a:p>
            <a:r>
              <a:rPr lang="en-US" dirty="0">
                <a:latin typeface="+mj-lt"/>
              </a:rPr>
              <a:t>Transport</a:t>
            </a:r>
          </a:p>
          <a:p>
            <a:pPr lvl="1"/>
            <a:r>
              <a:rPr lang="en-US" dirty="0">
                <a:latin typeface="+mj-lt"/>
              </a:rPr>
              <a:t>How to form connections between computers</a:t>
            </a:r>
          </a:p>
          <a:p>
            <a:pPr lvl="1"/>
            <a:r>
              <a:rPr lang="en-US" dirty="0">
                <a:latin typeface="+mj-lt"/>
              </a:rPr>
              <a:t>TCP and UDP</a:t>
            </a:r>
          </a:p>
          <a:p>
            <a:r>
              <a:rPr lang="en-US" dirty="0">
                <a:latin typeface="+mj-lt"/>
              </a:rPr>
              <a:t>Network</a:t>
            </a:r>
          </a:p>
          <a:p>
            <a:pPr lvl="1"/>
            <a:r>
              <a:rPr lang="en-US" dirty="0">
                <a:latin typeface="+mj-lt"/>
              </a:rPr>
              <a:t>How to send packets between networks</a:t>
            </a:r>
          </a:p>
          <a:p>
            <a:pPr lvl="1"/>
            <a:r>
              <a:rPr lang="en-US" dirty="0">
                <a:latin typeface="+mj-lt"/>
              </a:rPr>
              <a:t>IP</a:t>
            </a:r>
          </a:p>
          <a:p>
            <a:r>
              <a:rPr lang="en-US" dirty="0">
                <a:latin typeface="+mj-lt"/>
              </a:rPr>
              <a:t>Data Link</a:t>
            </a:r>
          </a:p>
          <a:p>
            <a:pPr lvl="1"/>
            <a:r>
              <a:rPr lang="en-US" dirty="0">
                <a:latin typeface="+mj-lt"/>
              </a:rPr>
              <a:t>How to send frames of data</a:t>
            </a:r>
          </a:p>
          <a:p>
            <a:pPr lvl="1"/>
            <a:r>
              <a:rPr lang="en-US" dirty="0">
                <a:latin typeface="+mj-lt"/>
              </a:rPr>
              <a:t>Ethernet, </a:t>
            </a:r>
            <a:r>
              <a:rPr lang="en-US" dirty="0" err="1">
                <a:latin typeface="+mj-lt"/>
              </a:rPr>
              <a:t>WiFi</a:t>
            </a:r>
            <a:endParaRPr lang="en-US" dirty="0">
              <a:latin typeface="+mj-lt"/>
            </a:endParaRPr>
          </a:p>
          <a:p>
            <a:r>
              <a:rPr lang="en-US" dirty="0">
                <a:latin typeface="+mj-lt"/>
              </a:rPr>
              <a:t>Physical</a:t>
            </a:r>
          </a:p>
          <a:p>
            <a:pPr lvl="1"/>
            <a:r>
              <a:rPr lang="en-US" dirty="0">
                <a:latin typeface="+mj-lt"/>
              </a:rPr>
              <a:t>How to send individual bits</a:t>
            </a:r>
          </a:p>
          <a:p>
            <a:pPr lvl="1"/>
            <a:r>
              <a:rPr lang="en-US" dirty="0">
                <a:latin typeface="+mj-lt"/>
              </a:rPr>
              <a:t>Ethernet, </a:t>
            </a:r>
            <a:r>
              <a:rPr lang="en-US" dirty="0" err="1">
                <a:latin typeface="+mj-lt"/>
              </a:rPr>
              <a:t>WiFi</a:t>
            </a: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a:t>
            </a:fld>
            <a:endParaRPr lang="en-US"/>
          </a:p>
        </p:txBody>
      </p:sp>
      <p:pic>
        <p:nvPicPr>
          <p:cNvPr id="5" name="Picture 2" descr="https://fthmb.tqn.com/FJRd1u3NJuT-4w3EoA3Pf7HVX9E=/768x0/filters:no_upscale()/Osi-model-jb.svg-57f7b9af3df78c690f6305e8.png">
            <a:extLst>
              <a:ext uri="{FF2B5EF4-FFF2-40B4-BE49-F238E27FC236}">
                <a16:creationId xmlns:a16="http://schemas.microsoft.com/office/drawing/2014/main" id="{92BC2339-5A96-487D-8070-4FC238FEED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8524" y="1257300"/>
            <a:ext cx="415187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34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3993" y="3050960"/>
            <a:ext cx="7704013" cy="2274916"/>
          </a:xfrm>
        </p:spPr>
        <p:txBody>
          <a:bodyPr>
            <a:normAutofit/>
          </a:bodyPr>
          <a:lstStyle/>
          <a:p>
            <a:pPr marL="0" indent="0" algn="ctr">
              <a:buNone/>
            </a:pPr>
            <a:r>
              <a:rPr lang="en-US" sz="4800" dirty="0"/>
              <a:t>Medium Access Control for Internet of Things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61360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71396" y="365125"/>
            <a:ext cx="10515600" cy="1325563"/>
          </a:xfrm>
        </p:spPr>
        <p:txBody>
          <a:bodyPr/>
          <a:lstStyle/>
          <a:p>
            <a:pPr eaLnBrk="1" hangingPunct="1"/>
            <a:r>
              <a:rPr lang="en-US" dirty="0"/>
              <a:t>Medium access control for Internet of Things</a:t>
            </a:r>
          </a:p>
        </p:txBody>
      </p:sp>
      <p:sp>
        <p:nvSpPr>
          <p:cNvPr id="7171" name="Rectangle 3"/>
          <p:cNvSpPr>
            <a:spLocks noGrp="1" noChangeArrowheads="1"/>
          </p:cNvSpPr>
          <p:nvPr>
            <p:ph idx="1"/>
          </p:nvPr>
        </p:nvSpPr>
        <p:spPr>
          <a:xfrm>
            <a:off x="671396" y="1690688"/>
            <a:ext cx="11261296" cy="4719133"/>
          </a:xfrm>
        </p:spPr>
        <p:txBody>
          <a:bodyPr>
            <a:normAutofit/>
          </a:bodyPr>
          <a:lstStyle/>
          <a:p>
            <a:pPr eaLnBrk="1" hangingPunct="1">
              <a:lnSpc>
                <a:spcPct val="90000"/>
              </a:lnSpc>
            </a:pPr>
            <a:r>
              <a:rPr lang="en-US" dirty="0">
                <a:latin typeface="+mj-lt"/>
              </a:rPr>
              <a:t>Medium access control for normal wireless devices</a:t>
            </a:r>
          </a:p>
          <a:p>
            <a:pPr lvl="1" eaLnBrk="1" hangingPunct="1">
              <a:lnSpc>
                <a:spcPct val="90000"/>
              </a:lnSpc>
            </a:pPr>
            <a:r>
              <a:rPr lang="en-US" dirty="0">
                <a:latin typeface="+mj-lt"/>
              </a:rPr>
              <a:t>Low Latency</a:t>
            </a:r>
          </a:p>
          <a:p>
            <a:pPr lvl="1" eaLnBrk="1" hangingPunct="1">
              <a:lnSpc>
                <a:spcPct val="90000"/>
              </a:lnSpc>
            </a:pPr>
            <a:r>
              <a:rPr lang="en-US" dirty="0">
                <a:latin typeface="+mj-lt"/>
              </a:rPr>
              <a:t>High Utilization</a:t>
            </a:r>
          </a:p>
          <a:p>
            <a:pPr lvl="1" eaLnBrk="1" hangingPunct="1">
              <a:lnSpc>
                <a:spcPct val="90000"/>
              </a:lnSpc>
            </a:pPr>
            <a:r>
              <a:rPr lang="en-US" dirty="0">
                <a:latin typeface="+mj-lt"/>
              </a:rPr>
              <a:t>Fair (every has chance to communicate)</a:t>
            </a:r>
          </a:p>
          <a:p>
            <a:pPr lvl="1" eaLnBrk="1" hangingPunct="1">
              <a:lnSpc>
                <a:spcPct val="90000"/>
              </a:lnSpc>
            </a:pPr>
            <a:endParaRPr lang="en-US" sz="2800" dirty="0">
              <a:latin typeface="+mj-lt"/>
            </a:endParaRPr>
          </a:p>
          <a:p>
            <a:pPr eaLnBrk="1" hangingPunct="1">
              <a:lnSpc>
                <a:spcPct val="90000"/>
              </a:lnSpc>
            </a:pPr>
            <a:r>
              <a:rPr lang="en-US" dirty="0">
                <a:latin typeface="+mj-lt"/>
              </a:rPr>
              <a:t>How about medium access control for internet of things?</a:t>
            </a:r>
          </a:p>
          <a:p>
            <a:pPr lvl="1">
              <a:lnSpc>
                <a:spcPct val="90000"/>
              </a:lnSpc>
            </a:pPr>
            <a:r>
              <a:rPr lang="en-US" dirty="0">
                <a:latin typeface="+mj-lt"/>
              </a:rPr>
              <a:t>Power Consumption should be as small as possible</a:t>
            </a:r>
          </a:p>
          <a:p>
            <a:pPr lvl="1">
              <a:lnSpc>
                <a:spcPct val="90000"/>
              </a:lnSpc>
            </a:pPr>
            <a:r>
              <a:rPr lang="en-US" dirty="0">
                <a:latin typeface="+mj-lt"/>
              </a:rPr>
              <a:t>(Most) sensor applications have low channel utilization</a:t>
            </a:r>
          </a:p>
          <a:p>
            <a:pPr lvl="1">
              <a:lnSpc>
                <a:spcPct val="90000"/>
              </a:lnSpc>
            </a:pPr>
            <a:endParaRPr lang="en-US" sz="2800" dirty="0">
              <a:latin typeface="+mj-lt"/>
            </a:endParaRPr>
          </a:p>
          <a:p>
            <a:pPr>
              <a:lnSpc>
                <a:spcPct val="90000"/>
              </a:lnSpc>
            </a:pPr>
            <a:r>
              <a:rPr lang="en-US" b="1" dirty="0">
                <a:latin typeface="+mj-lt"/>
              </a:rPr>
              <a:t>Designing  medium access control with energy consideration as priority?</a:t>
            </a:r>
          </a:p>
        </p:txBody>
      </p:sp>
    </p:spTree>
    <p:extLst>
      <p:ext uri="{BB962C8B-B14F-4D97-AF65-F5344CB8AC3E}">
        <p14:creationId xmlns:p14="http://schemas.microsoft.com/office/powerpoint/2010/main" val="10187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t>Energy consumption of medium access control </a:t>
            </a:r>
            <a:endParaRPr lang="en-SG" dirty="0"/>
          </a:p>
        </p:txBody>
      </p:sp>
      <p:sp>
        <p:nvSpPr>
          <p:cNvPr id="9219" name="Content Placeholder 4"/>
          <p:cNvSpPr>
            <a:spLocks noGrp="1"/>
          </p:cNvSpPr>
          <p:nvPr>
            <p:ph idx="1"/>
          </p:nvPr>
        </p:nvSpPr>
        <p:spPr>
          <a:xfrm>
            <a:off x="838199" y="1690687"/>
            <a:ext cx="10515599" cy="4667081"/>
          </a:xfrm>
        </p:spPr>
        <p:txBody>
          <a:bodyPr>
            <a:normAutofit/>
          </a:bodyPr>
          <a:lstStyle/>
          <a:p>
            <a:r>
              <a:rPr lang="en-SG" dirty="0">
                <a:latin typeface="+mj-lt"/>
              </a:rPr>
              <a:t>The main sources of energy consumption in any contention-based MAC protocol:</a:t>
            </a:r>
          </a:p>
          <a:p>
            <a:pPr marL="0" indent="0">
              <a:buNone/>
            </a:pPr>
            <a:endParaRPr lang="en-SG" dirty="0">
              <a:latin typeface="+mj-lt"/>
            </a:endParaRPr>
          </a:p>
          <a:p>
            <a:pPr marL="776288" lvl="1" indent="-457200">
              <a:buFont typeface="Tahoma" pitchFamily="-96" charset="0"/>
              <a:buAutoNum type="arabicPeriod"/>
            </a:pPr>
            <a:r>
              <a:rPr lang="en-SG" dirty="0">
                <a:latin typeface="+mj-lt"/>
              </a:rPr>
              <a:t>overhearing</a:t>
            </a:r>
          </a:p>
          <a:p>
            <a:pPr marL="776288" lvl="1" indent="-457200">
              <a:buFont typeface="Tahoma" pitchFamily="-96" charset="0"/>
              <a:buAutoNum type="arabicPeriod"/>
            </a:pPr>
            <a:r>
              <a:rPr lang="en-SG" dirty="0">
                <a:latin typeface="+mj-lt"/>
              </a:rPr>
              <a:t>control packet overhead</a:t>
            </a:r>
          </a:p>
          <a:p>
            <a:pPr marL="776288" lvl="1" indent="-457200">
              <a:buFont typeface="Tahoma" pitchFamily="-96" charset="0"/>
              <a:buAutoNum type="arabicPeriod"/>
            </a:pPr>
            <a:r>
              <a:rPr lang="en-SG" dirty="0">
                <a:latin typeface="+mj-lt"/>
              </a:rPr>
              <a:t>data transmission/reception</a:t>
            </a:r>
          </a:p>
          <a:p>
            <a:pPr marL="776288" lvl="1" indent="-457200">
              <a:buFont typeface="Tahoma" pitchFamily="-96" charset="0"/>
              <a:buAutoNum type="arabicPeriod"/>
            </a:pPr>
            <a:r>
              <a:rPr lang="en-SG" dirty="0">
                <a:latin typeface="+mj-lt"/>
              </a:rPr>
              <a:t>idle listening</a:t>
            </a:r>
            <a:endParaRPr lang="en-SG" dirty="0"/>
          </a:p>
          <a:p>
            <a:pPr marL="776288" lvl="1" indent="-457200">
              <a:buFont typeface="Tahoma" pitchFamily="-96" charset="0"/>
              <a:buAutoNum type="arabicPeriod"/>
            </a:pPr>
            <a:endParaRPr lang="en-SG" dirty="0"/>
          </a:p>
          <a:p>
            <a:r>
              <a:rPr lang="en-US" dirty="0">
                <a:latin typeface="+mj-lt"/>
              </a:rPr>
              <a:t>(1) – (3) occurs only when there is a transmission</a:t>
            </a:r>
          </a:p>
          <a:p>
            <a:r>
              <a:rPr lang="en-US" dirty="0">
                <a:latin typeface="+mj-lt"/>
              </a:rPr>
              <a:t>(4) occurs even when there is no traffic</a:t>
            </a:r>
            <a:endParaRPr lang="en-SG" dirty="0">
              <a:latin typeface="+mj-lt"/>
            </a:endParaRPr>
          </a:p>
        </p:txBody>
      </p:sp>
    </p:spTree>
    <p:extLst>
      <p:ext uri="{BB962C8B-B14F-4D97-AF65-F5344CB8AC3E}">
        <p14:creationId xmlns:p14="http://schemas.microsoft.com/office/powerpoint/2010/main" val="9382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t>“Life Cycle” of MAC Protocols</a:t>
            </a:r>
            <a:endParaRPr lang="en-SG" dirty="0"/>
          </a:p>
        </p:txBody>
      </p:sp>
      <p:cxnSp>
        <p:nvCxnSpPr>
          <p:cNvPr id="7" name="Straight Arrow Connector 6"/>
          <p:cNvCxnSpPr/>
          <p:nvPr/>
        </p:nvCxnSpPr>
        <p:spPr>
          <a:xfrm flipV="1">
            <a:off x="2279650" y="21336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782889" y="1628776"/>
            <a:ext cx="86518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9" name="Rounded Rectangle 8"/>
          <p:cNvSpPr/>
          <p:nvPr/>
        </p:nvSpPr>
        <p:spPr>
          <a:xfrm>
            <a:off x="3648076" y="1628776"/>
            <a:ext cx="1008063"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10" name="Rounded Rectangle 9"/>
          <p:cNvSpPr/>
          <p:nvPr/>
        </p:nvSpPr>
        <p:spPr>
          <a:xfrm>
            <a:off x="4656138" y="1628776"/>
            <a:ext cx="8636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11" name="Rounded Rectangle 10"/>
          <p:cNvSpPr/>
          <p:nvPr/>
        </p:nvSpPr>
        <p:spPr>
          <a:xfrm>
            <a:off x="5519738" y="1628776"/>
            <a:ext cx="1008062"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12" name="Rounded Rectangle 11"/>
          <p:cNvSpPr/>
          <p:nvPr/>
        </p:nvSpPr>
        <p:spPr>
          <a:xfrm>
            <a:off x="6542088" y="1628776"/>
            <a:ext cx="12954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13" name="Rounded Rectangle 12"/>
          <p:cNvSpPr/>
          <p:nvPr/>
        </p:nvSpPr>
        <p:spPr>
          <a:xfrm>
            <a:off x="7854950" y="1628776"/>
            <a:ext cx="1512888"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cxnSp>
        <p:nvCxnSpPr>
          <p:cNvPr id="15" name="Straight Arrow Connector 14"/>
          <p:cNvCxnSpPr/>
          <p:nvPr/>
        </p:nvCxnSpPr>
        <p:spPr>
          <a:xfrm rot="5400000">
            <a:off x="5303838" y="2708275"/>
            <a:ext cx="576262"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5735638" y="2420939"/>
            <a:ext cx="1519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b="0" dirty="0">
                <a:solidFill>
                  <a:srgbClr val="0070C0"/>
                </a:solidFill>
                <a:latin typeface="Calibri Light" panose="020F0302020204030204" pitchFamily="34" charset="0"/>
              </a:rPr>
              <a:t>Less Traffic</a:t>
            </a:r>
            <a:endParaRPr lang="en-SG" b="0" dirty="0">
              <a:solidFill>
                <a:srgbClr val="0070C0"/>
              </a:solidFill>
              <a:latin typeface="Calibri Light" panose="020F0302020204030204" pitchFamily="34" charset="0"/>
            </a:endParaRPr>
          </a:p>
        </p:txBody>
      </p:sp>
      <p:cxnSp>
        <p:nvCxnSpPr>
          <p:cNvPr id="17" name="Straight Arrow Connector 16"/>
          <p:cNvCxnSpPr/>
          <p:nvPr/>
        </p:nvCxnSpPr>
        <p:spPr>
          <a:xfrm flipV="1">
            <a:off x="2279650" y="36449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782889" y="3141664"/>
            <a:ext cx="2160587" cy="5746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1" name="Rounded Rectangle 20"/>
          <p:cNvSpPr/>
          <p:nvPr/>
        </p:nvSpPr>
        <p:spPr>
          <a:xfrm>
            <a:off x="4943476" y="3141664"/>
            <a:ext cx="100806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22" name="Rounded Rectangle 21"/>
          <p:cNvSpPr/>
          <p:nvPr/>
        </p:nvSpPr>
        <p:spPr>
          <a:xfrm>
            <a:off x="5951539" y="3113088"/>
            <a:ext cx="2160587" cy="6032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3" name="Rounded Rectangle 22"/>
          <p:cNvSpPr/>
          <p:nvPr/>
        </p:nvSpPr>
        <p:spPr>
          <a:xfrm>
            <a:off x="8112126" y="3141664"/>
            <a:ext cx="125571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cxnSp>
        <p:nvCxnSpPr>
          <p:cNvPr id="24" name="Straight Arrow Connector 23"/>
          <p:cNvCxnSpPr/>
          <p:nvPr/>
        </p:nvCxnSpPr>
        <p:spPr>
          <a:xfrm rot="5400000">
            <a:off x="5303838" y="4221163"/>
            <a:ext cx="576263"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5735639" y="3933825"/>
            <a:ext cx="1298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sz="2000" b="0" dirty="0">
                <a:solidFill>
                  <a:srgbClr val="0070C0"/>
                </a:solidFill>
                <a:latin typeface="Calibri Light" panose="020F0302020204030204" pitchFamily="34" charset="0"/>
              </a:rPr>
              <a:t>Less Traffic</a:t>
            </a:r>
            <a:endParaRPr lang="en-SG" sz="2000" b="0" dirty="0">
              <a:solidFill>
                <a:srgbClr val="0070C0"/>
              </a:solidFill>
              <a:latin typeface="Calibri Light" panose="020F0302020204030204" pitchFamily="34" charset="0"/>
            </a:endParaRPr>
          </a:p>
        </p:txBody>
      </p:sp>
      <p:cxnSp>
        <p:nvCxnSpPr>
          <p:cNvPr id="26" name="Straight Arrow Connector 25"/>
          <p:cNvCxnSpPr/>
          <p:nvPr/>
        </p:nvCxnSpPr>
        <p:spPr>
          <a:xfrm flipV="1">
            <a:off x="2279650" y="5329239"/>
            <a:ext cx="7632700"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782889" y="4824413"/>
            <a:ext cx="2160587" cy="5762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8" name="Rounded Rectangle 27"/>
          <p:cNvSpPr/>
          <p:nvPr/>
        </p:nvSpPr>
        <p:spPr>
          <a:xfrm>
            <a:off x="4943476" y="4824413"/>
            <a:ext cx="216421" cy="57626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600" dirty="0"/>
          </a:p>
        </p:txBody>
      </p:sp>
      <p:sp>
        <p:nvSpPr>
          <p:cNvPr id="29" name="Rounded Rectangle 28"/>
          <p:cNvSpPr/>
          <p:nvPr/>
        </p:nvSpPr>
        <p:spPr>
          <a:xfrm>
            <a:off x="5159897" y="4797426"/>
            <a:ext cx="424921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Tree>
    <p:extLst>
      <p:ext uri="{BB962C8B-B14F-4D97-AF65-F5344CB8AC3E}">
        <p14:creationId xmlns:p14="http://schemas.microsoft.com/office/powerpoint/2010/main" val="2116943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linds(horizontal)">
                                      <p:cBhvr>
                                        <p:cTn id="58" dur="500"/>
                                        <p:tgtEl>
                                          <p:spTgt spid="2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blinds(horizontal)">
                                      <p:cBhvr>
                                        <p:cTn id="66" dur="500"/>
                                        <p:tgtEl>
                                          <p:spTgt spid="27"/>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blinds(horizontal)">
                                      <p:cBhvr>
                                        <p:cTn id="69" dur="500"/>
                                        <p:tgtEl>
                                          <p:spTgt spid="2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6" grpId="0"/>
      <p:bldP spid="18" grpId="0" animBg="1"/>
      <p:bldP spid="21" grpId="0" animBg="1"/>
      <p:bldP spid="22" grpId="0" animBg="1"/>
      <p:bldP spid="23" grpId="0" animBg="1"/>
      <p:bldP spid="25" grpId="0"/>
      <p:bldP spid="27"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09515" y="179387"/>
            <a:ext cx="10515600" cy="1325563"/>
          </a:xfrm>
        </p:spPr>
        <p:txBody>
          <a:bodyPr/>
          <a:lstStyle/>
          <a:p>
            <a:r>
              <a:rPr lang="en-US" dirty="0"/>
              <a:t>Idle listening is energy expensive   </a:t>
            </a:r>
            <a:endParaRPr lang="en-SG" dirty="0"/>
          </a:p>
        </p:txBody>
      </p:sp>
      <p:sp>
        <p:nvSpPr>
          <p:cNvPr id="11267" name="Content Placeholder 2"/>
          <p:cNvSpPr>
            <a:spLocks noGrp="1"/>
          </p:cNvSpPr>
          <p:nvPr>
            <p:ph idx="1"/>
          </p:nvPr>
        </p:nvSpPr>
        <p:spPr>
          <a:xfrm>
            <a:off x="509515" y="1304925"/>
            <a:ext cx="11363397" cy="3727473"/>
          </a:xfrm>
        </p:spPr>
        <p:txBody>
          <a:bodyPr>
            <a:noAutofit/>
          </a:bodyPr>
          <a:lstStyle/>
          <a:p>
            <a:r>
              <a:rPr lang="en-US" dirty="0">
                <a:latin typeface="+mj-lt"/>
              </a:rPr>
              <a:t>Idle listening consumes most of the energy as traffic load decreases</a:t>
            </a:r>
            <a:endParaRPr lang="en-SG" dirty="0">
              <a:latin typeface="+mj-lt"/>
            </a:endParaRPr>
          </a:p>
          <a:p>
            <a:pPr lvl="1"/>
            <a:r>
              <a:rPr lang="en-SG" dirty="0">
                <a:latin typeface="+mj-lt"/>
              </a:rPr>
              <a:t>Idle listening consumes 50–100% of the energy required for receiving</a:t>
            </a:r>
          </a:p>
          <a:p>
            <a:pPr eaLnBrk="1" hangingPunct="1">
              <a:lnSpc>
                <a:spcPct val="90000"/>
              </a:lnSpc>
            </a:pPr>
            <a:r>
              <a:rPr lang="en-US" dirty="0">
                <a:latin typeface="+mj-lt"/>
              </a:rPr>
              <a:t>Overhearing or passive listening is expensive, particularly, for low utilization </a:t>
            </a:r>
          </a:p>
          <a:p>
            <a:pPr eaLnBrk="1" hangingPunct="1">
              <a:lnSpc>
                <a:spcPct val="90000"/>
              </a:lnSpc>
            </a:pPr>
            <a:r>
              <a:rPr lang="en-US" b="1" dirty="0">
                <a:latin typeface="+mj-lt"/>
              </a:rPr>
              <a:t>What can be done? </a:t>
            </a:r>
            <a:r>
              <a:rPr lang="en-US" dirty="0">
                <a:solidFill>
                  <a:srgbClr val="FF0000"/>
                </a:solidFill>
                <a:latin typeface="+mj-lt"/>
              </a:rPr>
              <a:t>Don’t overhear, go to sleep!</a:t>
            </a:r>
          </a:p>
          <a:p>
            <a:pPr eaLnBrk="1" hangingPunct="1">
              <a:lnSpc>
                <a:spcPct val="90000"/>
              </a:lnSpc>
            </a:pPr>
            <a:r>
              <a:rPr lang="en-US" dirty="0">
                <a:latin typeface="+mj-lt"/>
              </a:rPr>
              <a:t>Advantage:</a:t>
            </a:r>
          </a:p>
          <a:p>
            <a:pPr lvl="1" eaLnBrk="1" hangingPunct="1">
              <a:lnSpc>
                <a:spcPct val="90000"/>
              </a:lnSpc>
            </a:pPr>
            <a:r>
              <a:rPr lang="en-US" dirty="0">
                <a:latin typeface="+mj-lt"/>
              </a:rPr>
              <a:t>Consume very little energy when radio is idle/inactive </a:t>
            </a:r>
          </a:p>
          <a:p>
            <a:pPr eaLnBrk="1" hangingPunct="1">
              <a:lnSpc>
                <a:spcPct val="90000"/>
              </a:lnSpc>
            </a:pPr>
            <a:r>
              <a:rPr lang="en-US" dirty="0">
                <a:latin typeface="+mj-lt"/>
              </a:rPr>
              <a:t>Problem: </a:t>
            </a:r>
          </a:p>
          <a:p>
            <a:pPr lvl="1" eaLnBrk="1" hangingPunct="1">
              <a:lnSpc>
                <a:spcPct val="90000"/>
              </a:lnSpc>
            </a:pPr>
            <a:r>
              <a:rPr lang="en-US" dirty="0">
                <a:solidFill>
                  <a:srgbClr val="FF0000"/>
                </a:solidFill>
                <a:latin typeface="+mj-lt"/>
              </a:rPr>
              <a:t>When to wakeup? Without waking up cannot receive or transmit?</a:t>
            </a:r>
          </a:p>
          <a:p>
            <a:pPr eaLnBrk="1" hangingPunct="1">
              <a:lnSpc>
                <a:spcPct val="90000"/>
              </a:lnSpc>
            </a:pPr>
            <a:r>
              <a:rPr lang="en-US" dirty="0">
                <a:latin typeface="+mj-lt"/>
              </a:rPr>
              <a:t>Requirements: </a:t>
            </a:r>
          </a:p>
          <a:p>
            <a:pPr lvl="1" eaLnBrk="1" hangingPunct="1">
              <a:lnSpc>
                <a:spcPct val="90000"/>
              </a:lnSpc>
            </a:pPr>
            <a:r>
              <a:rPr lang="en-US" dirty="0">
                <a:solidFill>
                  <a:srgbClr val="FF0000"/>
                </a:solidFill>
                <a:latin typeface="+mj-lt"/>
              </a:rPr>
              <a:t>Wakeup schedule must be coordinated</a:t>
            </a:r>
          </a:p>
          <a:p>
            <a:pPr lvl="1" eaLnBrk="1" hangingPunct="1">
              <a:lnSpc>
                <a:spcPct val="90000"/>
              </a:lnSpc>
            </a:pPr>
            <a:r>
              <a:rPr lang="en-US" dirty="0">
                <a:solidFill>
                  <a:srgbClr val="FF0000"/>
                </a:solidFill>
                <a:latin typeface="+mj-lt"/>
              </a:rPr>
              <a:t>The “right” nodes must wake up at the “right” time</a:t>
            </a:r>
          </a:p>
          <a:p>
            <a:endParaRPr lang="en-SG" dirty="0">
              <a:latin typeface="+mj-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t>Let's consider energy-efficient Aloha protocol</a:t>
            </a:r>
          </a:p>
        </p:txBody>
      </p:sp>
      <p:sp>
        <p:nvSpPr>
          <p:cNvPr id="13315" name="Rectangle 3"/>
          <p:cNvSpPr>
            <a:spLocks noGrp="1" noChangeArrowheads="1"/>
          </p:cNvSpPr>
          <p:nvPr>
            <p:ph idx="1"/>
          </p:nvPr>
        </p:nvSpPr>
        <p:spPr>
          <a:xfrm>
            <a:off x="838199" y="1690688"/>
            <a:ext cx="10823089" cy="3324225"/>
          </a:xfrm>
        </p:spPr>
        <p:txBody>
          <a:bodyPr>
            <a:noAutofit/>
          </a:bodyPr>
          <a:lstStyle/>
          <a:p>
            <a:pPr eaLnBrk="1" hangingPunct="1"/>
            <a:r>
              <a:rPr lang="en-US" dirty="0">
                <a:latin typeface="+mj-lt"/>
              </a:rPr>
              <a:t>ALOHA</a:t>
            </a:r>
            <a:r>
              <a:rPr lang="en-US" dirty="0"/>
              <a:t>: N</a:t>
            </a:r>
            <a:r>
              <a:rPr lang="en-US" dirty="0">
                <a:latin typeface="+mj-lt"/>
              </a:rPr>
              <a:t>o change to the protocol: a node wants to transmit, it does</a:t>
            </a:r>
          </a:p>
          <a:p>
            <a:r>
              <a:rPr lang="en-US" dirty="0">
                <a:latin typeface="+mj-lt"/>
              </a:rPr>
              <a:t>Does it work?</a:t>
            </a:r>
          </a:p>
          <a:p>
            <a:pPr lvl="1"/>
            <a:r>
              <a:rPr lang="en-US" sz="2800" dirty="0">
                <a:latin typeface="+mj-lt"/>
              </a:rPr>
              <a:t>There is no contention (usually true when utilization is low)</a:t>
            </a:r>
          </a:p>
          <a:p>
            <a:pPr lvl="1"/>
            <a:r>
              <a:rPr lang="en-US" sz="2800" dirty="0">
                <a:latin typeface="+mj-lt"/>
              </a:rPr>
              <a:t>The receiver is listening (may not be true with duty cycle)</a:t>
            </a:r>
          </a:p>
          <a:p>
            <a:pPr lvl="1"/>
            <a:endParaRPr lang="en-US" sz="2400" dirty="0">
              <a:solidFill>
                <a:srgbClr val="0070C0"/>
              </a:solidFill>
            </a:endParaRPr>
          </a:p>
          <a:p>
            <a:pPr eaLnBrk="1" hangingPunct="1"/>
            <a:r>
              <a:rPr lang="en-US" dirty="0">
                <a:solidFill>
                  <a:srgbClr val="FF0000"/>
                </a:solidFill>
                <a:latin typeface="+mj-lt"/>
              </a:rPr>
              <a:t>So how do we convert ALOHA to work with duty cycled radios?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9EB7-73D4-4E5F-AA13-CE7B36637395}"/>
              </a:ext>
            </a:extLst>
          </p:cNvPr>
          <p:cNvSpPr>
            <a:spLocks noGrp="1"/>
          </p:cNvSpPr>
          <p:nvPr>
            <p:ph type="title"/>
          </p:nvPr>
        </p:nvSpPr>
        <p:spPr>
          <a:xfrm>
            <a:off x="1015156" y="88501"/>
            <a:ext cx="7647756" cy="1485900"/>
          </a:xfrm>
        </p:spPr>
        <p:txBody>
          <a:bodyPr/>
          <a:lstStyle/>
          <a:p>
            <a:r>
              <a:rPr lang="en-US" dirty="0"/>
              <a:t>Aloha with Preamble Sampling</a:t>
            </a:r>
            <a:endParaRPr lang="en-SG" dirty="0"/>
          </a:p>
        </p:txBody>
      </p:sp>
      <p:sp>
        <p:nvSpPr>
          <p:cNvPr id="4" name="Slide Number Placeholder 3">
            <a:extLst>
              <a:ext uri="{FF2B5EF4-FFF2-40B4-BE49-F238E27FC236}">
                <a16:creationId xmlns:a16="http://schemas.microsoft.com/office/drawing/2014/main" id="{B3F3374E-0505-4A95-A6F8-DDE05EA34A43}"/>
              </a:ext>
            </a:extLst>
          </p:cNvPr>
          <p:cNvSpPr>
            <a:spLocks noGrp="1"/>
          </p:cNvSpPr>
          <p:nvPr>
            <p:ph type="sldNum" sz="quarter" idx="12"/>
          </p:nvPr>
        </p:nvSpPr>
        <p:spPr/>
        <p:txBody>
          <a:bodyPr/>
          <a:lstStyle/>
          <a:p>
            <a:fld id="{69E57DC2-970A-4B3E-BB1C-7A09969E49DF}" type="slidenum">
              <a:rPr lang="en-US" smtClean="0">
                <a:solidFill>
                  <a:srgbClr val="191B0E"/>
                </a:solidFill>
              </a:rPr>
              <a:pPr/>
              <a:t>56</a:t>
            </a:fld>
            <a:endParaRPr lang="en-US" dirty="0">
              <a:solidFill>
                <a:srgbClr val="191B0E"/>
              </a:solidFill>
            </a:endParaRPr>
          </a:p>
        </p:txBody>
      </p:sp>
      <p:sp>
        <p:nvSpPr>
          <p:cNvPr id="5" name="Rectangle: Rounded Corners 4">
            <a:extLst>
              <a:ext uri="{FF2B5EF4-FFF2-40B4-BE49-F238E27FC236}">
                <a16:creationId xmlns:a16="http://schemas.microsoft.com/office/drawing/2014/main" id="{5F870439-2C34-468C-B3A6-7653F77CA0F4}"/>
              </a:ext>
            </a:extLst>
          </p:cNvPr>
          <p:cNvSpPr/>
          <p:nvPr/>
        </p:nvSpPr>
        <p:spPr>
          <a:xfrm>
            <a:off x="4655840" y="300609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Preamble </a:t>
            </a:r>
          </a:p>
        </p:txBody>
      </p:sp>
      <p:sp>
        <p:nvSpPr>
          <p:cNvPr id="6" name="Rectangle: Rounded Corners 5">
            <a:extLst>
              <a:ext uri="{FF2B5EF4-FFF2-40B4-BE49-F238E27FC236}">
                <a16:creationId xmlns:a16="http://schemas.microsoft.com/office/drawing/2014/main" id="{54C01293-D3C5-4B6B-A1EC-5A23E19E4E5A}"/>
              </a:ext>
            </a:extLst>
          </p:cNvPr>
          <p:cNvSpPr/>
          <p:nvPr/>
        </p:nvSpPr>
        <p:spPr>
          <a:xfrm>
            <a:off x="6888088" y="299695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Data</a:t>
            </a:r>
          </a:p>
        </p:txBody>
      </p:sp>
      <p:sp>
        <p:nvSpPr>
          <p:cNvPr id="8" name="TextBox 7">
            <a:extLst>
              <a:ext uri="{FF2B5EF4-FFF2-40B4-BE49-F238E27FC236}">
                <a16:creationId xmlns:a16="http://schemas.microsoft.com/office/drawing/2014/main" id="{90DDE060-F4A7-40B0-97C6-648C432D1E3F}"/>
              </a:ext>
            </a:extLst>
          </p:cNvPr>
          <p:cNvSpPr txBox="1"/>
          <p:nvPr/>
        </p:nvSpPr>
        <p:spPr>
          <a:xfrm>
            <a:off x="2007487" y="3027291"/>
            <a:ext cx="845103" cy="369332"/>
          </a:xfrm>
          <a:prstGeom prst="rect">
            <a:avLst/>
          </a:prstGeom>
          <a:noFill/>
        </p:spPr>
        <p:txBody>
          <a:bodyPr wrap="none" rtlCol="0">
            <a:spAutoFit/>
          </a:bodyPr>
          <a:lstStyle/>
          <a:p>
            <a:r>
              <a:rPr lang="en-SG" dirty="0">
                <a:solidFill>
                  <a:srgbClr val="0070C0"/>
                </a:solidFill>
              </a:rPr>
              <a:t>Sender</a:t>
            </a:r>
          </a:p>
        </p:txBody>
      </p:sp>
      <p:sp>
        <p:nvSpPr>
          <p:cNvPr id="10" name="TextBox 9">
            <a:extLst>
              <a:ext uri="{FF2B5EF4-FFF2-40B4-BE49-F238E27FC236}">
                <a16:creationId xmlns:a16="http://schemas.microsoft.com/office/drawing/2014/main" id="{36B1435B-F8C3-4B4F-858A-F228C805F9DC}"/>
              </a:ext>
            </a:extLst>
          </p:cNvPr>
          <p:cNvSpPr txBox="1"/>
          <p:nvPr/>
        </p:nvSpPr>
        <p:spPr>
          <a:xfrm>
            <a:off x="1703513" y="1747366"/>
            <a:ext cx="984693" cy="369332"/>
          </a:xfrm>
          <a:prstGeom prst="rect">
            <a:avLst/>
          </a:prstGeom>
          <a:noFill/>
        </p:spPr>
        <p:txBody>
          <a:bodyPr wrap="none" rtlCol="0">
            <a:spAutoFit/>
          </a:bodyPr>
          <a:lstStyle/>
          <a:p>
            <a:r>
              <a:rPr lang="en-SG" dirty="0">
                <a:solidFill>
                  <a:srgbClr val="0070C0"/>
                </a:solidFill>
              </a:rPr>
              <a:t>Receiver</a:t>
            </a:r>
          </a:p>
        </p:txBody>
      </p:sp>
      <p:cxnSp>
        <p:nvCxnSpPr>
          <p:cNvPr id="12" name="Straight Connector 11">
            <a:extLst>
              <a:ext uri="{FF2B5EF4-FFF2-40B4-BE49-F238E27FC236}">
                <a16:creationId xmlns:a16="http://schemas.microsoft.com/office/drawing/2014/main" id="{A78B8363-BB2F-42A0-8376-DE6BCDD30CDE}"/>
              </a:ext>
            </a:extLst>
          </p:cNvPr>
          <p:cNvCxnSpPr>
            <a:cxnSpLocks/>
          </p:cNvCxnSpPr>
          <p:nvPr/>
        </p:nvCxnSpPr>
        <p:spPr>
          <a:xfrm flipV="1">
            <a:off x="3081366" y="1971240"/>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79D2B03-7762-4C1F-A89D-EF819F127201}"/>
              </a:ext>
            </a:extLst>
          </p:cNvPr>
          <p:cNvSpPr/>
          <p:nvPr/>
        </p:nvSpPr>
        <p:spPr>
          <a:xfrm flipH="1">
            <a:off x="3225382" y="1539192"/>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C5831240-023C-40F8-8937-0AA0CDCDC3BD}"/>
              </a:ext>
            </a:extLst>
          </p:cNvPr>
          <p:cNvSpPr txBox="1"/>
          <p:nvPr/>
        </p:nvSpPr>
        <p:spPr>
          <a:xfrm>
            <a:off x="2861755" y="1200637"/>
            <a:ext cx="819455" cy="338554"/>
          </a:xfrm>
          <a:prstGeom prst="rect">
            <a:avLst/>
          </a:prstGeom>
          <a:noFill/>
        </p:spPr>
        <p:txBody>
          <a:bodyPr wrap="none" rtlCol="0">
            <a:spAutoFit/>
          </a:bodyPr>
          <a:lstStyle/>
          <a:p>
            <a:r>
              <a:rPr lang="en-SG" sz="1600" dirty="0">
                <a:solidFill>
                  <a:srgbClr val="0070C0"/>
                </a:solidFill>
              </a:rPr>
              <a:t>Sensing</a:t>
            </a:r>
          </a:p>
        </p:txBody>
      </p:sp>
      <p:sp>
        <p:nvSpPr>
          <p:cNvPr id="16" name="Rectangle: Rounded Corners 15">
            <a:extLst>
              <a:ext uri="{FF2B5EF4-FFF2-40B4-BE49-F238E27FC236}">
                <a16:creationId xmlns:a16="http://schemas.microsoft.com/office/drawing/2014/main" id="{25506563-FF9C-441F-ACFC-5F9DBC603F5E}"/>
              </a:ext>
            </a:extLst>
          </p:cNvPr>
          <p:cNvSpPr/>
          <p:nvPr/>
        </p:nvSpPr>
        <p:spPr>
          <a:xfrm flipH="1">
            <a:off x="5375920"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66C1E50-139E-4CA4-86A5-7EAF3D2260F8}"/>
              </a:ext>
            </a:extLst>
          </p:cNvPr>
          <p:cNvSpPr txBox="1"/>
          <p:nvPr/>
        </p:nvSpPr>
        <p:spPr>
          <a:xfrm>
            <a:off x="5018965" y="1168416"/>
            <a:ext cx="819455" cy="338554"/>
          </a:xfrm>
          <a:prstGeom prst="rect">
            <a:avLst/>
          </a:prstGeom>
          <a:noFill/>
        </p:spPr>
        <p:txBody>
          <a:bodyPr wrap="none" rtlCol="0">
            <a:spAutoFit/>
          </a:bodyPr>
          <a:lstStyle/>
          <a:p>
            <a:r>
              <a:rPr lang="en-SG" sz="1600" dirty="0">
                <a:solidFill>
                  <a:srgbClr val="0070C0"/>
                </a:solidFill>
              </a:rPr>
              <a:t>Sensing</a:t>
            </a:r>
          </a:p>
        </p:txBody>
      </p:sp>
      <p:sp>
        <p:nvSpPr>
          <p:cNvPr id="18" name="Rectangle: Rounded Corners 17">
            <a:extLst>
              <a:ext uri="{FF2B5EF4-FFF2-40B4-BE49-F238E27FC236}">
                <a16:creationId xmlns:a16="http://schemas.microsoft.com/office/drawing/2014/main" id="{59DAFB83-E026-4BB2-9C98-243F408D781F}"/>
              </a:ext>
            </a:extLst>
          </p:cNvPr>
          <p:cNvSpPr/>
          <p:nvPr/>
        </p:nvSpPr>
        <p:spPr>
          <a:xfrm flipH="1">
            <a:off x="7533076"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209BE3D1-287D-4B96-9811-D890A84C8DD5}"/>
              </a:ext>
            </a:extLst>
          </p:cNvPr>
          <p:cNvSpPr txBox="1"/>
          <p:nvPr/>
        </p:nvSpPr>
        <p:spPr>
          <a:xfrm>
            <a:off x="7176121" y="1168416"/>
            <a:ext cx="819455" cy="338554"/>
          </a:xfrm>
          <a:prstGeom prst="rect">
            <a:avLst/>
          </a:prstGeom>
          <a:noFill/>
        </p:spPr>
        <p:txBody>
          <a:bodyPr wrap="none" rtlCol="0">
            <a:spAutoFit/>
          </a:bodyPr>
          <a:lstStyle/>
          <a:p>
            <a:r>
              <a:rPr lang="en-SG" sz="1600" dirty="0">
                <a:solidFill>
                  <a:srgbClr val="0070C0"/>
                </a:solidFill>
              </a:rPr>
              <a:t>Sensing</a:t>
            </a:r>
          </a:p>
        </p:txBody>
      </p:sp>
      <p:sp>
        <p:nvSpPr>
          <p:cNvPr id="21" name="Rectangle: Rounded Corners 20">
            <a:extLst>
              <a:ext uri="{FF2B5EF4-FFF2-40B4-BE49-F238E27FC236}">
                <a16:creationId xmlns:a16="http://schemas.microsoft.com/office/drawing/2014/main" id="{D473D891-686C-4BDD-994A-3DFFBC9C1DB3}"/>
              </a:ext>
            </a:extLst>
          </p:cNvPr>
          <p:cNvSpPr/>
          <p:nvPr/>
        </p:nvSpPr>
        <p:spPr>
          <a:xfrm flipH="1">
            <a:off x="9687202" y="153910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5810ACF5-0C0A-48E0-B09C-6C25E48EE0E9}"/>
              </a:ext>
            </a:extLst>
          </p:cNvPr>
          <p:cNvSpPr txBox="1"/>
          <p:nvPr/>
        </p:nvSpPr>
        <p:spPr>
          <a:xfrm>
            <a:off x="9330247" y="1180341"/>
            <a:ext cx="819455" cy="338554"/>
          </a:xfrm>
          <a:prstGeom prst="rect">
            <a:avLst/>
          </a:prstGeom>
          <a:noFill/>
        </p:spPr>
        <p:txBody>
          <a:bodyPr wrap="none" rtlCol="0">
            <a:spAutoFit/>
          </a:bodyPr>
          <a:lstStyle/>
          <a:p>
            <a:r>
              <a:rPr lang="en-SG" sz="1600" dirty="0">
                <a:solidFill>
                  <a:srgbClr val="0070C0"/>
                </a:solidFill>
              </a:rPr>
              <a:t>Sensing</a:t>
            </a:r>
          </a:p>
        </p:txBody>
      </p:sp>
      <p:sp>
        <p:nvSpPr>
          <p:cNvPr id="24" name="TextBox 23">
            <a:extLst>
              <a:ext uri="{FF2B5EF4-FFF2-40B4-BE49-F238E27FC236}">
                <a16:creationId xmlns:a16="http://schemas.microsoft.com/office/drawing/2014/main" id="{618E0298-D963-4282-8B72-CEC0D24BA02D}"/>
              </a:ext>
            </a:extLst>
          </p:cNvPr>
          <p:cNvSpPr txBox="1"/>
          <p:nvPr/>
        </p:nvSpPr>
        <p:spPr>
          <a:xfrm>
            <a:off x="1775521" y="4007950"/>
            <a:ext cx="1154611" cy="369332"/>
          </a:xfrm>
          <a:prstGeom prst="rect">
            <a:avLst/>
          </a:prstGeom>
          <a:noFill/>
        </p:spPr>
        <p:txBody>
          <a:bodyPr wrap="none" rtlCol="0">
            <a:spAutoFit/>
          </a:bodyPr>
          <a:lstStyle/>
          <a:p>
            <a:r>
              <a:rPr lang="en-SG" dirty="0">
                <a:solidFill>
                  <a:srgbClr val="0070C0"/>
                </a:solidFill>
              </a:rPr>
              <a:t>Receiver 1</a:t>
            </a:r>
          </a:p>
        </p:txBody>
      </p:sp>
      <p:cxnSp>
        <p:nvCxnSpPr>
          <p:cNvPr id="25" name="Straight Connector 24">
            <a:extLst>
              <a:ext uri="{FF2B5EF4-FFF2-40B4-BE49-F238E27FC236}">
                <a16:creationId xmlns:a16="http://schemas.microsoft.com/office/drawing/2014/main" id="{6E51F917-2909-46EB-8FB7-F765F773C2C3}"/>
              </a:ext>
            </a:extLst>
          </p:cNvPr>
          <p:cNvCxnSpPr>
            <a:cxnSpLocks/>
          </p:cNvCxnSpPr>
          <p:nvPr/>
        </p:nvCxnSpPr>
        <p:spPr>
          <a:xfrm flipV="1">
            <a:off x="3153374" y="426144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B8202B12-2245-46B2-8453-646EA85440E5}"/>
              </a:ext>
            </a:extLst>
          </p:cNvPr>
          <p:cNvSpPr/>
          <p:nvPr/>
        </p:nvSpPr>
        <p:spPr>
          <a:xfrm flipH="1">
            <a:off x="3297390" y="37997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6C1469CC-13D6-4B08-AA5D-B8880BF4D508}"/>
              </a:ext>
            </a:extLst>
          </p:cNvPr>
          <p:cNvSpPr txBox="1"/>
          <p:nvPr/>
        </p:nvSpPr>
        <p:spPr>
          <a:xfrm>
            <a:off x="2933763" y="3461221"/>
            <a:ext cx="819455" cy="338554"/>
          </a:xfrm>
          <a:prstGeom prst="rect">
            <a:avLst/>
          </a:prstGeom>
          <a:noFill/>
        </p:spPr>
        <p:txBody>
          <a:bodyPr wrap="none" rtlCol="0">
            <a:spAutoFit/>
          </a:bodyPr>
          <a:lstStyle/>
          <a:p>
            <a:r>
              <a:rPr lang="en-SG" sz="1600" dirty="0">
                <a:solidFill>
                  <a:srgbClr val="0070C0"/>
                </a:solidFill>
              </a:rPr>
              <a:t>Sensing</a:t>
            </a:r>
          </a:p>
        </p:txBody>
      </p:sp>
      <p:sp>
        <p:nvSpPr>
          <p:cNvPr id="28" name="Rectangle: Rounded Corners 27">
            <a:extLst>
              <a:ext uri="{FF2B5EF4-FFF2-40B4-BE49-F238E27FC236}">
                <a16:creationId xmlns:a16="http://schemas.microsoft.com/office/drawing/2014/main" id="{A71D2043-D388-488A-AAC4-92CF20FE351B}"/>
              </a:ext>
            </a:extLst>
          </p:cNvPr>
          <p:cNvSpPr/>
          <p:nvPr/>
        </p:nvSpPr>
        <p:spPr>
          <a:xfrm flipH="1">
            <a:off x="5447928" y="3745370"/>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6D51DD92-8884-4977-978D-0FDCBB516BFF}"/>
              </a:ext>
            </a:extLst>
          </p:cNvPr>
          <p:cNvSpPr txBox="1"/>
          <p:nvPr/>
        </p:nvSpPr>
        <p:spPr>
          <a:xfrm>
            <a:off x="5744880" y="3799775"/>
            <a:ext cx="819455" cy="338554"/>
          </a:xfrm>
          <a:prstGeom prst="rect">
            <a:avLst/>
          </a:prstGeom>
          <a:noFill/>
        </p:spPr>
        <p:txBody>
          <a:bodyPr wrap="none" rtlCol="0">
            <a:spAutoFit/>
          </a:bodyPr>
          <a:lstStyle/>
          <a:p>
            <a:r>
              <a:rPr lang="en-SG" sz="1600" dirty="0">
                <a:solidFill>
                  <a:srgbClr val="0070C0"/>
                </a:solidFill>
              </a:rPr>
              <a:t>Sensing</a:t>
            </a:r>
          </a:p>
        </p:txBody>
      </p:sp>
      <p:sp>
        <p:nvSpPr>
          <p:cNvPr id="35" name="Rectangle: Rounded Corners 34">
            <a:extLst>
              <a:ext uri="{FF2B5EF4-FFF2-40B4-BE49-F238E27FC236}">
                <a16:creationId xmlns:a16="http://schemas.microsoft.com/office/drawing/2014/main" id="{6C8B969E-DEFB-4199-887F-E38617149735}"/>
              </a:ext>
            </a:extLst>
          </p:cNvPr>
          <p:cNvSpPr/>
          <p:nvPr/>
        </p:nvSpPr>
        <p:spPr>
          <a:xfrm>
            <a:off x="7896200" y="373472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ACK</a:t>
            </a:r>
          </a:p>
        </p:txBody>
      </p:sp>
      <p:sp>
        <p:nvSpPr>
          <p:cNvPr id="36" name="Rectangle: Rounded Corners 35">
            <a:extLst>
              <a:ext uri="{FF2B5EF4-FFF2-40B4-BE49-F238E27FC236}">
                <a16:creationId xmlns:a16="http://schemas.microsoft.com/office/drawing/2014/main" id="{FFA78697-2609-4856-B722-A8DAC6390CEB}"/>
              </a:ext>
            </a:extLst>
          </p:cNvPr>
          <p:cNvSpPr/>
          <p:nvPr/>
        </p:nvSpPr>
        <p:spPr>
          <a:xfrm>
            <a:off x="6888088" y="376117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solidFill>
                  <a:schemeClr val="tx1"/>
                </a:solidFill>
              </a:rPr>
              <a:t>Recv</a:t>
            </a:r>
            <a:endParaRPr lang="en-SG" dirty="0">
              <a:solidFill>
                <a:schemeClr val="tx1"/>
              </a:solidFill>
            </a:endParaRPr>
          </a:p>
        </p:txBody>
      </p:sp>
      <p:sp>
        <p:nvSpPr>
          <p:cNvPr id="37" name="TextBox 36">
            <a:extLst>
              <a:ext uri="{FF2B5EF4-FFF2-40B4-BE49-F238E27FC236}">
                <a16:creationId xmlns:a16="http://schemas.microsoft.com/office/drawing/2014/main" id="{3838C943-5B6E-4726-ABE3-F32BE5A32FB7}"/>
              </a:ext>
            </a:extLst>
          </p:cNvPr>
          <p:cNvSpPr txBox="1"/>
          <p:nvPr/>
        </p:nvSpPr>
        <p:spPr>
          <a:xfrm>
            <a:off x="1703513" y="5116703"/>
            <a:ext cx="1154611" cy="369332"/>
          </a:xfrm>
          <a:prstGeom prst="rect">
            <a:avLst/>
          </a:prstGeom>
          <a:noFill/>
        </p:spPr>
        <p:txBody>
          <a:bodyPr wrap="none" rtlCol="0">
            <a:spAutoFit/>
          </a:bodyPr>
          <a:lstStyle/>
          <a:p>
            <a:r>
              <a:rPr lang="en-SG" dirty="0">
                <a:solidFill>
                  <a:srgbClr val="0070C0"/>
                </a:solidFill>
              </a:rPr>
              <a:t>Receiver 2</a:t>
            </a:r>
          </a:p>
        </p:txBody>
      </p:sp>
      <p:cxnSp>
        <p:nvCxnSpPr>
          <p:cNvPr id="38" name="Straight Connector 37">
            <a:extLst>
              <a:ext uri="{FF2B5EF4-FFF2-40B4-BE49-F238E27FC236}">
                <a16:creationId xmlns:a16="http://schemas.microsoft.com/office/drawing/2014/main" id="{96EE8F1D-0926-4C4F-9C3F-D21FC7582CF3}"/>
              </a:ext>
            </a:extLst>
          </p:cNvPr>
          <p:cNvCxnSpPr>
            <a:cxnSpLocks/>
          </p:cNvCxnSpPr>
          <p:nvPr/>
        </p:nvCxnSpPr>
        <p:spPr>
          <a:xfrm flipV="1">
            <a:off x="2999656" y="5540805"/>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892F22DC-9966-45E6-9353-9B96047E96E0}"/>
              </a:ext>
            </a:extLst>
          </p:cNvPr>
          <p:cNvSpPr/>
          <p:nvPr/>
        </p:nvSpPr>
        <p:spPr>
          <a:xfrm flipH="1">
            <a:off x="4465600" y="5108757"/>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9F8445A3-6FD9-473C-863A-CECF6E00C299}"/>
              </a:ext>
            </a:extLst>
          </p:cNvPr>
          <p:cNvSpPr txBox="1"/>
          <p:nvPr/>
        </p:nvSpPr>
        <p:spPr>
          <a:xfrm>
            <a:off x="4101973" y="4770202"/>
            <a:ext cx="819455" cy="338554"/>
          </a:xfrm>
          <a:prstGeom prst="rect">
            <a:avLst/>
          </a:prstGeom>
          <a:noFill/>
        </p:spPr>
        <p:txBody>
          <a:bodyPr wrap="none" rtlCol="0">
            <a:spAutoFit/>
          </a:bodyPr>
          <a:lstStyle/>
          <a:p>
            <a:r>
              <a:rPr lang="en-SG" sz="1600" dirty="0">
                <a:solidFill>
                  <a:srgbClr val="0070C0"/>
                </a:solidFill>
              </a:rPr>
              <a:t>Sensing</a:t>
            </a:r>
          </a:p>
        </p:txBody>
      </p:sp>
      <p:sp>
        <p:nvSpPr>
          <p:cNvPr id="43" name="Rectangle: Rounded Corners 42">
            <a:extLst>
              <a:ext uri="{FF2B5EF4-FFF2-40B4-BE49-F238E27FC236}">
                <a16:creationId xmlns:a16="http://schemas.microsoft.com/office/drawing/2014/main" id="{CA9A0A90-899F-4090-B373-407D5D046F51}"/>
              </a:ext>
            </a:extLst>
          </p:cNvPr>
          <p:cNvSpPr/>
          <p:nvPr/>
        </p:nvSpPr>
        <p:spPr>
          <a:xfrm flipH="1">
            <a:off x="8773294" y="509674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5E7AB9B2-4B1F-41E8-9101-D891F57B834F}"/>
              </a:ext>
            </a:extLst>
          </p:cNvPr>
          <p:cNvSpPr txBox="1"/>
          <p:nvPr/>
        </p:nvSpPr>
        <p:spPr>
          <a:xfrm>
            <a:off x="8416339" y="4737981"/>
            <a:ext cx="819455" cy="338554"/>
          </a:xfrm>
          <a:prstGeom prst="rect">
            <a:avLst/>
          </a:prstGeom>
          <a:noFill/>
        </p:spPr>
        <p:txBody>
          <a:bodyPr wrap="none" rtlCol="0">
            <a:spAutoFit/>
          </a:bodyPr>
          <a:lstStyle/>
          <a:p>
            <a:r>
              <a:rPr lang="en-SG" sz="1600" dirty="0">
                <a:solidFill>
                  <a:srgbClr val="0070C0"/>
                </a:solidFill>
              </a:rPr>
              <a:t>Sensing</a:t>
            </a:r>
          </a:p>
        </p:txBody>
      </p:sp>
      <p:sp>
        <p:nvSpPr>
          <p:cNvPr id="47" name="TextBox 46">
            <a:extLst>
              <a:ext uri="{FF2B5EF4-FFF2-40B4-BE49-F238E27FC236}">
                <a16:creationId xmlns:a16="http://schemas.microsoft.com/office/drawing/2014/main" id="{D303B7A6-865F-4999-91EC-E952D5C8836B}"/>
              </a:ext>
            </a:extLst>
          </p:cNvPr>
          <p:cNvSpPr txBox="1"/>
          <p:nvPr/>
        </p:nvSpPr>
        <p:spPr>
          <a:xfrm>
            <a:off x="3753218" y="5778719"/>
            <a:ext cx="5031634" cy="369332"/>
          </a:xfrm>
          <a:prstGeom prst="rect">
            <a:avLst/>
          </a:prstGeom>
          <a:noFill/>
        </p:spPr>
        <p:txBody>
          <a:bodyPr wrap="none" rtlCol="0">
            <a:spAutoFit/>
          </a:bodyPr>
          <a:lstStyle/>
          <a:p>
            <a:r>
              <a:rPr lang="en-SG" dirty="0">
                <a:solidFill>
                  <a:srgbClr val="FF0000"/>
                </a:solidFill>
              </a:rPr>
              <a:t>(Possible we can miss the preamble and thus data?)</a:t>
            </a:r>
          </a:p>
        </p:txBody>
      </p:sp>
      <p:sp>
        <p:nvSpPr>
          <p:cNvPr id="48" name="Rectangle: Rounded Corners 47">
            <a:extLst>
              <a:ext uri="{FF2B5EF4-FFF2-40B4-BE49-F238E27FC236}">
                <a16:creationId xmlns:a16="http://schemas.microsoft.com/office/drawing/2014/main" id="{D095215E-4E7E-499C-8690-E702031685B1}"/>
              </a:ext>
            </a:extLst>
          </p:cNvPr>
          <p:cNvSpPr/>
          <p:nvPr/>
        </p:nvSpPr>
        <p:spPr>
          <a:xfrm flipH="1">
            <a:off x="9757324" y="378776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TextBox 48">
            <a:extLst>
              <a:ext uri="{FF2B5EF4-FFF2-40B4-BE49-F238E27FC236}">
                <a16:creationId xmlns:a16="http://schemas.microsoft.com/office/drawing/2014/main" id="{39CF0591-4098-4889-8D4A-2CD9697BA224}"/>
              </a:ext>
            </a:extLst>
          </p:cNvPr>
          <p:cNvSpPr txBox="1"/>
          <p:nvPr/>
        </p:nvSpPr>
        <p:spPr>
          <a:xfrm>
            <a:off x="9400369" y="3429000"/>
            <a:ext cx="819455" cy="338554"/>
          </a:xfrm>
          <a:prstGeom prst="rect">
            <a:avLst/>
          </a:prstGeom>
          <a:noFill/>
        </p:spPr>
        <p:txBody>
          <a:bodyPr wrap="none" rtlCol="0">
            <a:spAutoFit/>
          </a:bodyPr>
          <a:lstStyle/>
          <a:p>
            <a:r>
              <a:rPr lang="en-SG" sz="1600" dirty="0">
                <a:solidFill>
                  <a:srgbClr val="0070C0"/>
                </a:solidFill>
              </a:rPr>
              <a:t>Sensing</a:t>
            </a:r>
          </a:p>
        </p:txBody>
      </p:sp>
    </p:spTree>
    <p:extLst>
      <p:ext uri="{BB962C8B-B14F-4D97-AF65-F5344CB8AC3E}">
        <p14:creationId xmlns:p14="http://schemas.microsoft.com/office/powerpoint/2010/main" val="6252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additive="base">
                                        <p:cTn id="98" dur="500" fill="hold"/>
                                        <p:tgtEl>
                                          <p:spTgt spid="47"/>
                                        </p:tgtEl>
                                        <p:attrNameLst>
                                          <p:attrName>ppt_x</p:attrName>
                                        </p:attrNameLst>
                                      </p:cBhvr>
                                      <p:tavLst>
                                        <p:tav tm="0">
                                          <p:val>
                                            <p:strVal val="#ppt_x"/>
                                          </p:val>
                                        </p:tav>
                                        <p:tav tm="100000">
                                          <p:val>
                                            <p:strVal val="#ppt_x"/>
                                          </p:val>
                                        </p:tav>
                                      </p:tavLst>
                                    </p:anim>
                                    <p:anim calcmode="lin" valueType="num">
                                      <p:cBhvr additive="base">
                                        <p:cTn id="9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3" grpId="0" animBg="1"/>
      <p:bldP spid="14" grpId="0"/>
      <p:bldP spid="16" grpId="0" animBg="1"/>
      <p:bldP spid="17" grpId="0"/>
      <p:bldP spid="18" grpId="0" animBg="1"/>
      <p:bldP spid="19" grpId="0"/>
      <p:bldP spid="21" grpId="0" animBg="1"/>
      <p:bldP spid="22" grpId="0"/>
      <p:bldP spid="24" grpId="0"/>
      <p:bldP spid="26" grpId="0" animBg="1"/>
      <p:bldP spid="27" grpId="0"/>
      <p:bldP spid="28" grpId="0" animBg="1"/>
      <p:bldP spid="29" grpId="0"/>
      <p:bldP spid="35" grpId="0" animBg="1"/>
      <p:bldP spid="36" grpId="0" animBg="1"/>
      <p:bldP spid="37" grpId="0"/>
      <p:bldP spid="39" grpId="0" animBg="1"/>
      <p:bldP spid="40" grpId="0"/>
      <p:bldP spid="43" grpId="0" animBg="1"/>
      <p:bldP spid="44" grpId="0"/>
      <p:bldP spid="47" grpId="0"/>
      <p:bldP spid="48" grpId="0" animBg="1"/>
      <p:bldP spid="4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95300" y="276228"/>
            <a:ext cx="7200900" cy="850900"/>
          </a:xfrm>
        </p:spPr>
        <p:txBody>
          <a:bodyPr/>
          <a:lstStyle/>
          <a:p>
            <a:pPr eaLnBrk="1" hangingPunct="1"/>
            <a:r>
              <a:rPr lang="en-US" dirty="0"/>
              <a:t>Aloha with Preamble Sampling</a:t>
            </a:r>
          </a:p>
        </p:txBody>
      </p:sp>
      <p:sp>
        <p:nvSpPr>
          <p:cNvPr id="14339" name="Rectangle 5"/>
          <p:cNvSpPr>
            <a:spLocks noChangeArrowheads="1"/>
          </p:cNvSpPr>
          <p:nvPr/>
        </p:nvSpPr>
        <p:spPr bwMode="auto">
          <a:xfrm>
            <a:off x="695300" y="3567683"/>
            <a:ext cx="10720988"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800" dirty="0">
                <a:latin typeface="+mj-lt"/>
              </a:rPr>
              <a:t> Each receiver periodically (every </a:t>
            </a:r>
            <a:r>
              <a:rPr lang="en-US" sz="2800" dirty="0" err="1">
                <a:latin typeface="+mj-lt"/>
              </a:rPr>
              <a:t>Tp</a:t>
            </a:r>
            <a:r>
              <a:rPr lang="en-US" sz="2800" dirty="0">
                <a:latin typeface="+mj-lt"/>
              </a:rPr>
              <a:t>) wakes up to check if the channel is busy for a duration of (Ts)</a:t>
            </a:r>
          </a:p>
          <a:p>
            <a:pPr lvl="1">
              <a:buFontTx/>
              <a:buChar char="•"/>
            </a:pPr>
            <a:r>
              <a:rPr lang="en-US" sz="2400" dirty="0">
                <a:latin typeface="+mj-lt"/>
              </a:rPr>
              <a:t> If channel is busy, stays in listening mode until destination of data is known (transmitted), else go back to sleep for a period of (</a:t>
            </a:r>
            <a:r>
              <a:rPr lang="en-US" sz="2400" dirty="0" err="1">
                <a:latin typeface="+mj-lt"/>
              </a:rPr>
              <a:t>Tp</a:t>
            </a:r>
            <a:r>
              <a:rPr lang="en-US" sz="2400" dirty="0">
                <a:latin typeface="+mj-lt"/>
              </a:rPr>
              <a:t>-Ts)</a:t>
            </a:r>
          </a:p>
          <a:p>
            <a:pPr>
              <a:buFontTx/>
              <a:buChar char="•"/>
            </a:pPr>
            <a:r>
              <a:rPr lang="en-US" sz="2800" dirty="0">
                <a:latin typeface="+mj-lt"/>
              </a:rPr>
              <a:t> Sender transmits a long preamble (</a:t>
            </a:r>
            <a:r>
              <a:rPr lang="en-US" sz="2800" dirty="0" err="1">
                <a:latin typeface="+mj-lt"/>
              </a:rPr>
              <a:t>Tp</a:t>
            </a:r>
            <a:r>
              <a:rPr lang="en-US" sz="2800" dirty="0">
                <a:latin typeface="+mj-lt"/>
              </a:rPr>
              <a:t>), and then send data packet at the end of the preamble period of packet transmission</a:t>
            </a:r>
          </a:p>
          <a:p>
            <a:r>
              <a:rPr lang="en-US" sz="2800" dirty="0">
                <a:solidFill>
                  <a:srgbClr val="FF0000"/>
                </a:solidFill>
              </a:rPr>
              <a:t>Is this protocol energy efficient? Why? And Why Not?</a:t>
            </a:r>
          </a:p>
        </p:txBody>
      </p:sp>
      <p:sp>
        <p:nvSpPr>
          <p:cNvPr id="7" name="Rectangle: Rounded Corners 6">
            <a:extLst>
              <a:ext uri="{FF2B5EF4-FFF2-40B4-BE49-F238E27FC236}">
                <a16:creationId xmlns:a16="http://schemas.microsoft.com/office/drawing/2014/main" id="{1B328725-7395-4430-8315-CEBFC191C777}"/>
              </a:ext>
            </a:extLst>
          </p:cNvPr>
          <p:cNvSpPr/>
          <p:nvPr/>
        </p:nvSpPr>
        <p:spPr>
          <a:xfrm>
            <a:off x="4655840" y="156593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Preamble </a:t>
            </a:r>
          </a:p>
        </p:txBody>
      </p:sp>
      <p:sp>
        <p:nvSpPr>
          <p:cNvPr id="8" name="Rectangle: Rounded Corners 7">
            <a:extLst>
              <a:ext uri="{FF2B5EF4-FFF2-40B4-BE49-F238E27FC236}">
                <a16:creationId xmlns:a16="http://schemas.microsoft.com/office/drawing/2014/main" id="{1AEE8631-33BC-4454-8A43-E718F52A012F}"/>
              </a:ext>
            </a:extLst>
          </p:cNvPr>
          <p:cNvSpPr/>
          <p:nvPr/>
        </p:nvSpPr>
        <p:spPr>
          <a:xfrm>
            <a:off x="6888088" y="155679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Data</a:t>
            </a:r>
          </a:p>
        </p:txBody>
      </p:sp>
      <p:sp>
        <p:nvSpPr>
          <p:cNvPr id="9" name="TextBox 8">
            <a:extLst>
              <a:ext uri="{FF2B5EF4-FFF2-40B4-BE49-F238E27FC236}">
                <a16:creationId xmlns:a16="http://schemas.microsoft.com/office/drawing/2014/main" id="{B362E98A-9AD0-4AB0-BE7A-BE26C650D41C}"/>
              </a:ext>
            </a:extLst>
          </p:cNvPr>
          <p:cNvSpPr txBox="1"/>
          <p:nvPr/>
        </p:nvSpPr>
        <p:spPr>
          <a:xfrm>
            <a:off x="2007487" y="1587131"/>
            <a:ext cx="845103" cy="369332"/>
          </a:xfrm>
          <a:prstGeom prst="rect">
            <a:avLst/>
          </a:prstGeom>
          <a:noFill/>
        </p:spPr>
        <p:txBody>
          <a:bodyPr wrap="none" rtlCol="0">
            <a:spAutoFit/>
          </a:bodyPr>
          <a:lstStyle/>
          <a:p>
            <a:r>
              <a:rPr lang="en-SG" dirty="0">
                <a:solidFill>
                  <a:srgbClr val="0070C0"/>
                </a:solidFill>
              </a:rPr>
              <a:t>Sender</a:t>
            </a:r>
          </a:p>
        </p:txBody>
      </p:sp>
      <p:sp>
        <p:nvSpPr>
          <p:cNvPr id="10" name="TextBox 9">
            <a:extLst>
              <a:ext uri="{FF2B5EF4-FFF2-40B4-BE49-F238E27FC236}">
                <a16:creationId xmlns:a16="http://schemas.microsoft.com/office/drawing/2014/main" id="{727D6A2C-7F8E-4A95-AB9C-5695656D5269}"/>
              </a:ext>
            </a:extLst>
          </p:cNvPr>
          <p:cNvSpPr txBox="1"/>
          <p:nvPr/>
        </p:nvSpPr>
        <p:spPr>
          <a:xfrm>
            <a:off x="1775521" y="2567790"/>
            <a:ext cx="1154611" cy="369332"/>
          </a:xfrm>
          <a:prstGeom prst="rect">
            <a:avLst/>
          </a:prstGeom>
          <a:noFill/>
        </p:spPr>
        <p:txBody>
          <a:bodyPr wrap="none" rtlCol="0">
            <a:spAutoFit/>
          </a:bodyPr>
          <a:lstStyle/>
          <a:p>
            <a:r>
              <a:rPr lang="en-SG" dirty="0">
                <a:solidFill>
                  <a:srgbClr val="0070C0"/>
                </a:solidFill>
              </a:rPr>
              <a:t>Receiver 1</a:t>
            </a:r>
          </a:p>
        </p:txBody>
      </p:sp>
      <p:cxnSp>
        <p:nvCxnSpPr>
          <p:cNvPr id="11" name="Straight Connector 10">
            <a:extLst>
              <a:ext uri="{FF2B5EF4-FFF2-40B4-BE49-F238E27FC236}">
                <a16:creationId xmlns:a16="http://schemas.microsoft.com/office/drawing/2014/main" id="{3F1C8945-0DA7-4133-B6A8-C4201D71FF69}"/>
              </a:ext>
            </a:extLst>
          </p:cNvPr>
          <p:cNvCxnSpPr>
            <a:cxnSpLocks/>
          </p:cNvCxnSpPr>
          <p:nvPr/>
        </p:nvCxnSpPr>
        <p:spPr>
          <a:xfrm flipV="1">
            <a:off x="3153374" y="282128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466367C-3275-49EB-906A-1A5999D45D3F}"/>
              </a:ext>
            </a:extLst>
          </p:cNvPr>
          <p:cNvSpPr/>
          <p:nvPr/>
        </p:nvSpPr>
        <p:spPr>
          <a:xfrm flipH="1">
            <a:off x="3297390" y="235961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F14C3FC-79E6-4416-8A55-06A5844E3FBD}"/>
              </a:ext>
            </a:extLst>
          </p:cNvPr>
          <p:cNvSpPr txBox="1"/>
          <p:nvPr/>
        </p:nvSpPr>
        <p:spPr>
          <a:xfrm>
            <a:off x="2933763" y="2021061"/>
            <a:ext cx="819455" cy="338554"/>
          </a:xfrm>
          <a:prstGeom prst="rect">
            <a:avLst/>
          </a:prstGeom>
          <a:noFill/>
        </p:spPr>
        <p:txBody>
          <a:bodyPr wrap="none" rtlCol="0">
            <a:spAutoFit/>
          </a:bodyPr>
          <a:lstStyle/>
          <a:p>
            <a:r>
              <a:rPr lang="en-SG" sz="1600" dirty="0">
                <a:solidFill>
                  <a:srgbClr val="0070C0"/>
                </a:solidFill>
              </a:rPr>
              <a:t>Sensing</a:t>
            </a:r>
          </a:p>
        </p:txBody>
      </p:sp>
      <p:sp>
        <p:nvSpPr>
          <p:cNvPr id="14" name="Rectangle: Rounded Corners 13">
            <a:extLst>
              <a:ext uri="{FF2B5EF4-FFF2-40B4-BE49-F238E27FC236}">
                <a16:creationId xmlns:a16="http://schemas.microsoft.com/office/drawing/2014/main" id="{5A6A3435-B8FB-46AA-8F85-940D676101E5}"/>
              </a:ext>
            </a:extLst>
          </p:cNvPr>
          <p:cNvSpPr/>
          <p:nvPr/>
        </p:nvSpPr>
        <p:spPr>
          <a:xfrm flipH="1">
            <a:off x="5447928" y="2339738"/>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7BE87D2-F068-4184-9893-6FF47ECEBEA8}"/>
              </a:ext>
            </a:extLst>
          </p:cNvPr>
          <p:cNvSpPr txBox="1"/>
          <p:nvPr/>
        </p:nvSpPr>
        <p:spPr>
          <a:xfrm>
            <a:off x="5744880" y="2359615"/>
            <a:ext cx="819455" cy="338554"/>
          </a:xfrm>
          <a:prstGeom prst="rect">
            <a:avLst/>
          </a:prstGeom>
          <a:noFill/>
        </p:spPr>
        <p:txBody>
          <a:bodyPr wrap="none" rtlCol="0">
            <a:spAutoFit/>
          </a:bodyPr>
          <a:lstStyle/>
          <a:p>
            <a:r>
              <a:rPr lang="en-SG" sz="1600" dirty="0">
                <a:solidFill>
                  <a:srgbClr val="0070C0"/>
                </a:solidFill>
              </a:rPr>
              <a:t>Sensing</a:t>
            </a:r>
          </a:p>
        </p:txBody>
      </p:sp>
      <p:sp>
        <p:nvSpPr>
          <p:cNvPr id="16" name="Rectangle: Rounded Corners 15">
            <a:extLst>
              <a:ext uri="{FF2B5EF4-FFF2-40B4-BE49-F238E27FC236}">
                <a16:creationId xmlns:a16="http://schemas.microsoft.com/office/drawing/2014/main" id="{930CCCBB-2D2E-45E8-AE1F-466CA9E2BBA8}"/>
              </a:ext>
            </a:extLst>
          </p:cNvPr>
          <p:cNvSpPr/>
          <p:nvPr/>
        </p:nvSpPr>
        <p:spPr>
          <a:xfrm>
            <a:off x="7896200" y="229456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ACK</a:t>
            </a:r>
          </a:p>
        </p:txBody>
      </p:sp>
      <p:sp>
        <p:nvSpPr>
          <p:cNvPr id="17" name="Rectangle: Rounded Corners 16">
            <a:extLst>
              <a:ext uri="{FF2B5EF4-FFF2-40B4-BE49-F238E27FC236}">
                <a16:creationId xmlns:a16="http://schemas.microsoft.com/office/drawing/2014/main" id="{04F5909E-23F0-438F-AC3C-9684ECD451D8}"/>
              </a:ext>
            </a:extLst>
          </p:cNvPr>
          <p:cNvSpPr/>
          <p:nvPr/>
        </p:nvSpPr>
        <p:spPr>
          <a:xfrm>
            <a:off x="6888088" y="232101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solidFill>
                  <a:schemeClr val="tx1"/>
                </a:solidFill>
              </a:rPr>
              <a:t>Recv</a:t>
            </a:r>
            <a:endParaRPr lang="en-SG" dirty="0">
              <a:solidFill>
                <a:schemeClr val="tx1"/>
              </a:solidFill>
            </a:endParaRPr>
          </a:p>
        </p:txBody>
      </p:sp>
      <p:sp>
        <p:nvSpPr>
          <p:cNvPr id="18" name="Rectangle: Rounded Corners 17">
            <a:extLst>
              <a:ext uri="{FF2B5EF4-FFF2-40B4-BE49-F238E27FC236}">
                <a16:creationId xmlns:a16="http://schemas.microsoft.com/office/drawing/2014/main" id="{8348488E-8453-4052-B51C-2A922E578017}"/>
              </a:ext>
            </a:extLst>
          </p:cNvPr>
          <p:cNvSpPr/>
          <p:nvPr/>
        </p:nvSpPr>
        <p:spPr>
          <a:xfrm flipH="1">
            <a:off x="9757324" y="234760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F1D6855D-E4A3-4EBA-9F02-95EFB7F59BCF}"/>
              </a:ext>
            </a:extLst>
          </p:cNvPr>
          <p:cNvSpPr txBox="1"/>
          <p:nvPr/>
        </p:nvSpPr>
        <p:spPr>
          <a:xfrm>
            <a:off x="9400369" y="1988840"/>
            <a:ext cx="819455" cy="338554"/>
          </a:xfrm>
          <a:prstGeom prst="rect">
            <a:avLst/>
          </a:prstGeom>
          <a:noFill/>
        </p:spPr>
        <p:txBody>
          <a:bodyPr wrap="none" rtlCol="0">
            <a:spAutoFit/>
          </a:bodyPr>
          <a:lstStyle/>
          <a:p>
            <a:r>
              <a:rPr lang="en-SG" sz="1600" dirty="0">
                <a:solidFill>
                  <a:srgbClr val="0070C0"/>
                </a:solidFill>
              </a:rPr>
              <a:t>Sensing</a:t>
            </a:r>
          </a:p>
        </p:txBody>
      </p:sp>
      <p:cxnSp>
        <p:nvCxnSpPr>
          <p:cNvPr id="5" name="Straight Connector 4">
            <a:extLst>
              <a:ext uri="{FF2B5EF4-FFF2-40B4-BE49-F238E27FC236}">
                <a16:creationId xmlns:a16="http://schemas.microsoft.com/office/drawing/2014/main" id="{6F9C563F-03BC-4406-9C1D-BCB80D25E5CD}"/>
              </a:ext>
            </a:extLst>
          </p:cNvPr>
          <p:cNvCxnSpPr/>
          <p:nvPr/>
        </p:nvCxnSpPr>
        <p:spPr>
          <a:xfrm>
            <a:off x="4655840" y="1340768"/>
            <a:ext cx="2232248" cy="0"/>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A9E6F06-55F3-4ADB-87A9-AB4A37F2B1DA}"/>
              </a:ext>
            </a:extLst>
          </p:cNvPr>
          <p:cNvSpPr/>
          <p:nvPr/>
        </p:nvSpPr>
        <p:spPr>
          <a:xfrm>
            <a:off x="5491278" y="873439"/>
            <a:ext cx="404406" cy="369332"/>
          </a:xfrm>
          <a:prstGeom prst="rect">
            <a:avLst/>
          </a:prstGeom>
        </p:spPr>
        <p:txBody>
          <a:bodyPr wrap="none">
            <a:spAutoFit/>
          </a:bodyPr>
          <a:lstStyle/>
          <a:p>
            <a:r>
              <a:rPr lang="en-US" dirty="0" err="1">
                <a:solidFill>
                  <a:srgbClr val="FF0000"/>
                </a:solidFill>
              </a:rPr>
              <a:t>Tp</a:t>
            </a:r>
            <a:endParaRPr lang="en-SG" dirty="0">
              <a:solidFill>
                <a:srgbClr val="FF0000"/>
              </a:solidFill>
            </a:endParaRPr>
          </a:p>
        </p:txBody>
      </p:sp>
      <p:sp>
        <p:nvSpPr>
          <p:cNvPr id="21" name="Rectangle 20">
            <a:extLst>
              <a:ext uri="{FF2B5EF4-FFF2-40B4-BE49-F238E27FC236}">
                <a16:creationId xmlns:a16="http://schemas.microsoft.com/office/drawing/2014/main" id="{49D67B66-48F8-45B0-9304-9F9A3266C8C2}"/>
              </a:ext>
            </a:extLst>
          </p:cNvPr>
          <p:cNvSpPr/>
          <p:nvPr/>
        </p:nvSpPr>
        <p:spPr>
          <a:xfrm>
            <a:off x="3148495" y="2793545"/>
            <a:ext cx="369397" cy="369332"/>
          </a:xfrm>
          <a:prstGeom prst="rect">
            <a:avLst/>
          </a:prstGeom>
        </p:spPr>
        <p:txBody>
          <a:bodyPr wrap="none">
            <a:spAutoFit/>
          </a:bodyPr>
          <a:lstStyle/>
          <a:p>
            <a:r>
              <a:rPr lang="en-US" dirty="0">
                <a:solidFill>
                  <a:srgbClr val="FF0000"/>
                </a:solidFill>
              </a:rPr>
              <a:t>Ts</a:t>
            </a:r>
            <a:endParaRPr lang="en-SG" dirty="0">
              <a:solidFill>
                <a:srgbClr val="FF0000"/>
              </a:solidFill>
            </a:endParaRPr>
          </a:p>
        </p:txBody>
      </p:sp>
      <p:cxnSp>
        <p:nvCxnSpPr>
          <p:cNvPr id="25" name="Straight Connector 24">
            <a:extLst>
              <a:ext uri="{FF2B5EF4-FFF2-40B4-BE49-F238E27FC236}">
                <a16:creationId xmlns:a16="http://schemas.microsoft.com/office/drawing/2014/main" id="{8FB048BD-F2DB-491A-9CBA-2D837BD6805A}"/>
              </a:ext>
            </a:extLst>
          </p:cNvPr>
          <p:cNvCxnSpPr>
            <a:cxnSpLocks/>
          </p:cNvCxnSpPr>
          <p:nvPr/>
        </p:nvCxnSpPr>
        <p:spPr>
          <a:xfrm flipV="1">
            <a:off x="6931438" y="3229875"/>
            <a:ext cx="1725706" cy="16366"/>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5F0FEF7-B127-45B7-B26E-DDC504800F10}"/>
              </a:ext>
            </a:extLst>
          </p:cNvPr>
          <p:cNvSpPr/>
          <p:nvPr/>
        </p:nvSpPr>
        <p:spPr>
          <a:xfrm>
            <a:off x="7766876" y="2778912"/>
            <a:ext cx="633380" cy="369332"/>
          </a:xfrm>
          <a:prstGeom prst="rect">
            <a:avLst/>
          </a:prstGeom>
        </p:spPr>
        <p:txBody>
          <a:bodyPr wrap="square">
            <a:spAutoFit/>
          </a:bodyPr>
          <a:lstStyle/>
          <a:p>
            <a:r>
              <a:rPr lang="en-US" dirty="0">
                <a:solidFill>
                  <a:srgbClr val="FF0000"/>
                </a:solidFill>
              </a:rPr>
              <a:t>T</a:t>
            </a:r>
            <a:r>
              <a:rPr lang="en-US" baseline="-25000" dirty="0">
                <a:solidFill>
                  <a:srgbClr val="FF0000"/>
                </a:solidFill>
              </a:rPr>
              <a:t>D</a:t>
            </a:r>
            <a:endParaRPr lang="en-SG" baseline="-25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animBg="1"/>
      <p:bldP spid="13" grpId="0"/>
      <p:bldP spid="14" grpId="0" animBg="1"/>
      <p:bldP spid="15" grpId="0"/>
      <p:bldP spid="16" grpId="0" animBg="1"/>
      <p:bldP spid="17" grpId="0" animBg="1"/>
      <p:bldP spid="18" grpId="0" animBg="1"/>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22" y="435210"/>
            <a:ext cx="10910477" cy="986805"/>
          </a:xfrm>
        </p:spPr>
        <p:txBody>
          <a:bodyPr/>
          <a:lstStyle/>
          <a:p>
            <a:r>
              <a:rPr lang="en-US" dirty="0"/>
              <a:t>B-MAC: Asynchronous Medium Access Control </a:t>
            </a:r>
            <a:endParaRPr lang="en-SG" dirty="0"/>
          </a:p>
        </p:txBody>
      </p:sp>
      <p:sp>
        <p:nvSpPr>
          <p:cNvPr id="3" name="Content Placeholder 2"/>
          <p:cNvSpPr>
            <a:spLocks noGrp="1"/>
          </p:cNvSpPr>
          <p:nvPr>
            <p:ph idx="1"/>
          </p:nvPr>
        </p:nvSpPr>
        <p:spPr>
          <a:xfrm>
            <a:off x="443322" y="1712147"/>
            <a:ext cx="11457526" cy="4330447"/>
          </a:xfrm>
        </p:spPr>
        <p:txBody>
          <a:bodyPr>
            <a:normAutofit/>
          </a:bodyPr>
          <a:lstStyle/>
          <a:p>
            <a:r>
              <a:rPr lang="en-SG" dirty="0">
                <a:latin typeface="+mj-lt"/>
              </a:rPr>
              <a:t>B-MAC asynchronous MAC protocol. Based on concept of preamble sampling</a:t>
            </a:r>
          </a:p>
          <a:p>
            <a:r>
              <a:rPr lang="en-SG" dirty="0">
                <a:latin typeface="+mj-lt"/>
              </a:rPr>
              <a:t>Nodes periodically activate their radios to detect signals; remain active upon receiving a packet or go to sleep after a set timeout if no activity is detected</a:t>
            </a:r>
          </a:p>
          <a:p>
            <a:r>
              <a:rPr lang="en-SG" dirty="0">
                <a:latin typeface="+mj-lt"/>
              </a:rPr>
              <a:t>To guarantee packet reception, the preamble duration must be at least as long as the channel sampling rate</a:t>
            </a:r>
            <a:endParaRPr lang="en-US" dirty="0">
              <a:latin typeface="+mj-lt"/>
            </a:endParaRPr>
          </a:p>
          <a:p>
            <a:r>
              <a:rPr lang="en-US" dirty="0">
                <a:latin typeface="+mj-lt"/>
              </a:rPr>
              <a:t>The preamble time </a:t>
            </a:r>
            <a:r>
              <a:rPr lang="en-US" b="1" dirty="0">
                <a:latin typeface="+mj-lt"/>
              </a:rPr>
              <a:t>(</a:t>
            </a:r>
            <a:r>
              <a:rPr lang="en-US" b="1" dirty="0" err="1">
                <a:latin typeface="+mj-lt"/>
              </a:rPr>
              <a:t>Tp</a:t>
            </a:r>
            <a:r>
              <a:rPr lang="en-US" b="1" dirty="0">
                <a:latin typeface="+mj-lt"/>
              </a:rPr>
              <a:t>) </a:t>
            </a:r>
            <a:r>
              <a:rPr lang="en-US" dirty="0">
                <a:latin typeface="+mj-lt"/>
              </a:rPr>
              <a:t>should align with the channel check interval for reception; for instance, a 100ms check requires a minimum 100ms preamble</a:t>
            </a:r>
            <a:endParaRPr lang="en-SG" sz="2400"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58</a:t>
            </a:fld>
            <a:endParaRPr lang="en-US" dirty="0">
              <a:solidFill>
                <a:srgbClr val="191B0E"/>
              </a:solidFill>
            </a:endParaRPr>
          </a:p>
        </p:txBody>
      </p:sp>
    </p:spTree>
    <p:extLst>
      <p:ext uri="{BB962C8B-B14F-4D97-AF65-F5344CB8AC3E}">
        <p14:creationId xmlns:p14="http://schemas.microsoft.com/office/powerpoint/2010/main" val="2061537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Improving B-MAC</a:t>
            </a:r>
            <a:endParaRPr lang="en-SG" dirty="0"/>
          </a:p>
        </p:txBody>
      </p:sp>
      <p:sp>
        <p:nvSpPr>
          <p:cNvPr id="5" name="Content Placeholder 4"/>
          <p:cNvSpPr>
            <a:spLocks noGrp="1"/>
          </p:cNvSpPr>
          <p:nvPr>
            <p:ph idx="1"/>
          </p:nvPr>
        </p:nvSpPr>
        <p:spPr>
          <a:xfrm>
            <a:off x="838200" y="1690687"/>
            <a:ext cx="10657114" cy="4802187"/>
          </a:xfrm>
        </p:spPr>
        <p:txBody>
          <a:bodyPr>
            <a:normAutofit/>
          </a:bodyPr>
          <a:lstStyle/>
          <a:p>
            <a:pPr>
              <a:defRPr/>
            </a:pPr>
            <a:r>
              <a:rPr lang="en-US" dirty="0">
                <a:latin typeface="+mj-lt"/>
              </a:rPr>
              <a:t>While the design of B-MAC makes suitable for low power/low duty operations, its performance can be improved</a:t>
            </a:r>
          </a:p>
          <a:p>
            <a:pPr>
              <a:defRPr/>
            </a:pPr>
            <a:endParaRPr lang="en-US" dirty="0">
              <a:latin typeface="+mj-lt"/>
            </a:endParaRPr>
          </a:p>
          <a:p>
            <a:pPr>
              <a:defRPr/>
            </a:pPr>
            <a:r>
              <a:rPr lang="en-US" dirty="0">
                <a:latin typeface="+mj-lt"/>
              </a:rPr>
              <a:t>Transmitter:</a:t>
            </a:r>
          </a:p>
          <a:p>
            <a:pPr lvl="1">
              <a:defRPr/>
            </a:pPr>
            <a:r>
              <a:rPr lang="en-US" sz="2800" dirty="0">
                <a:latin typeface="+mj-lt"/>
              </a:rPr>
              <a:t>Is a long (continuous) preamble necessary?</a:t>
            </a:r>
          </a:p>
          <a:p>
            <a:pPr marL="457200" lvl="1" indent="0">
              <a:buNone/>
              <a:defRPr/>
            </a:pPr>
            <a:endParaRPr lang="en-US" sz="2800" dirty="0">
              <a:latin typeface="+mj-lt"/>
            </a:endParaRPr>
          </a:p>
          <a:p>
            <a:pPr>
              <a:defRPr/>
            </a:pPr>
            <a:r>
              <a:rPr lang="en-US" dirty="0">
                <a:latin typeface="+mj-lt"/>
              </a:rPr>
              <a:t>(Potential) Receivers:</a:t>
            </a:r>
          </a:p>
          <a:p>
            <a:pPr lvl="1">
              <a:defRPr/>
            </a:pPr>
            <a:r>
              <a:rPr lang="en-US" sz="2800" dirty="0">
                <a:latin typeface="+mj-lt"/>
              </a:rPr>
              <a:t>Is a long (average) waiting period necessary?</a:t>
            </a:r>
          </a:p>
        </p:txBody>
      </p:sp>
    </p:spTree>
    <p:extLst>
      <p:ext uri="{BB962C8B-B14F-4D97-AF65-F5344CB8AC3E}">
        <p14:creationId xmlns:p14="http://schemas.microsoft.com/office/powerpoint/2010/main" val="6015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51DB-B92E-4EB6-B455-24FA5A5E1C7A}"/>
              </a:ext>
            </a:extLst>
          </p:cNvPr>
          <p:cNvSpPr>
            <a:spLocks noGrp="1"/>
          </p:cNvSpPr>
          <p:nvPr>
            <p:ph type="title"/>
          </p:nvPr>
        </p:nvSpPr>
        <p:spPr/>
        <p:txBody>
          <a:bodyPr/>
          <a:lstStyle/>
          <a:p>
            <a:r>
              <a:rPr lang="en-US" dirty="0"/>
              <a:t>Data Link Layer</a:t>
            </a:r>
          </a:p>
        </p:txBody>
      </p:sp>
      <p:sp>
        <p:nvSpPr>
          <p:cNvPr id="3" name="Content Placeholder 2">
            <a:extLst>
              <a:ext uri="{FF2B5EF4-FFF2-40B4-BE49-F238E27FC236}">
                <a16:creationId xmlns:a16="http://schemas.microsoft.com/office/drawing/2014/main" id="{38C71C25-7B48-462F-86BD-6A0A89A8435E}"/>
              </a:ext>
            </a:extLst>
          </p:cNvPr>
          <p:cNvSpPr>
            <a:spLocks noGrp="1"/>
          </p:cNvSpPr>
          <p:nvPr>
            <p:ph idx="1"/>
          </p:nvPr>
        </p:nvSpPr>
        <p:spPr>
          <a:xfrm>
            <a:off x="838200" y="1500255"/>
            <a:ext cx="10515600" cy="4412491"/>
          </a:xfrm>
        </p:spPr>
        <p:txBody>
          <a:bodyPr>
            <a:noAutofit/>
          </a:bodyPr>
          <a:lstStyle/>
          <a:p>
            <a:r>
              <a:rPr lang="en-US" dirty="0">
                <a:latin typeface="+mj-lt"/>
              </a:rPr>
              <a:t>Framing</a:t>
            </a:r>
          </a:p>
          <a:p>
            <a:pPr lvl="1"/>
            <a:r>
              <a:rPr lang="en-US" dirty="0">
                <a:latin typeface="+mj-lt"/>
              </a:rPr>
              <a:t>Combine arbitrary bits into a “packet” of data</a:t>
            </a:r>
            <a:endParaRPr lang="en-US" sz="2800" dirty="0">
              <a:latin typeface="+mj-lt"/>
            </a:endParaRPr>
          </a:p>
          <a:p>
            <a:r>
              <a:rPr lang="en-US" dirty="0">
                <a:latin typeface="+mj-lt"/>
              </a:rPr>
              <a:t>Logical link control</a:t>
            </a:r>
          </a:p>
          <a:p>
            <a:pPr lvl="1"/>
            <a:r>
              <a:rPr lang="en-US" dirty="0">
                <a:latin typeface="+mj-lt"/>
              </a:rPr>
              <a:t>Manage transfer between transmitter and receiver</a:t>
            </a:r>
          </a:p>
          <a:p>
            <a:pPr lvl="1"/>
            <a:r>
              <a:rPr lang="en-US" dirty="0">
                <a:latin typeface="+mj-lt"/>
              </a:rPr>
              <a:t>Error detection and correction</a:t>
            </a:r>
            <a:endParaRPr lang="en-US" sz="2800" dirty="0">
              <a:latin typeface="+mj-lt"/>
            </a:endParaRPr>
          </a:p>
          <a:p>
            <a:r>
              <a:rPr lang="en-US" dirty="0">
                <a:latin typeface="+mj-lt"/>
              </a:rPr>
              <a:t>Media access</a:t>
            </a:r>
          </a:p>
          <a:p>
            <a:pPr lvl="1"/>
            <a:r>
              <a:rPr lang="en-US" dirty="0">
                <a:latin typeface="+mj-lt"/>
              </a:rPr>
              <a:t>Controlling which device gets to transmit next</a:t>
            </a:r>
            <a:endParaRPr lang="en-US" sz="2800" dirty="0">
              <a:latin typeface="+mj-lt"/>
            </a:endParaRPr>
          </a:p>
          <a:p>
            <a:r>
              <a:rPr lang="en-US" dirty="0">
                <a:latin typeface="+mj-lt"/>
              </a:rPr>
              <a:t>Inherently coupled to PHY and its decisions</a:t>
            </a:r>
          </a:p>
        </p:txBody>
      </p:sp>
      <p:sp>
        <p:nvSpPr>
          <p:cNvPr id="4" name="Slide Number Placeholder 3">
            <a:extLst>
              <a:ext uri="{FF2B5EF4-FFF2-40B4-BE49-F238E27FC236}">
                <a16:creationId xmlns:a16="http://schemas.microsoft.com/office/drawing/2014/main" id="{09F9CB44-92D1-4219-BA45-F09F44C389B9}"/>
              </a:ext>
            </a:extLst>
          </p:cNvPr>
          <p:cNvSpPr>
            <a:spLocks noGrp="1"/>
          </p:cNvSpPr>
          <p:nvPr>
            <p:ph type="sldNum" sz="quarter" idx="12"/>
          </p:nvPr>
        </p:nvSpPr>
        <p:spPr/>
        <p:txBody>
          <a:bodyPr/>
          <a:lstStyle/>
          <a:p>
            <a:fld id="{0778C724-3839-4D76-A707-B4C23905D055}" type="slidenum">
              <a:rPr lang="en-US" smtClean="0"/>
              <a:t>6</a:t>
            </a:fld>
            <a:endParaRPr lang="en-US"/>
          </a:p>
        </p:txBody>
      </p:sp>
    </p:spTree>
    <p:extLst>
      <p:ext uri="{BB962C8B-B14F-4D97-AF65-F5344CB8AC3E}">
        <p14:creationId xmlns:p14="http://schemas.microsoft.com/office/powerpoint/2010/main" val="822240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929748" y="165770"/>
            <a:ext cx="10332504" cy="1485900"/>
          </a:xfrm>
        </p:spPr>
        <p:txBody>
          <a:bodyPr/>
          <a:lstStyle/>
          <a:p>
            <a:r>
              <a:rPr lang="en-US" dirty="0"/>
              <a:t>Improving B-MAC with X-MAC</a:t>
            </a:r>
            <a:endParaRPr lang="en-SG" dirty="0"/>
          </a:p>
        </p:txBody>
      </p:sp>
      <p:sp>
        <p:nvSpPr>
          <p:cNvPr id="5" name="Content Placeholder 4"/>
          <p:cNvSpPr>
            <a:spLocks noGrp="1"/>
          </p:cNvSpPr>
          <p:nvPr>
            <p:ph idx="1"/>
          </p:nvPr>
        </p:nvSpPr>
        <p:spPr>
          <a:xfrm>
            <a:off x="929748" y="1496219"/>
            <a:ext cx="10159166" cy="2664296"/>
          </a:xfrm>
        </p:spPr>
        <p:txBody>
          <a:bodyPr>
            <a:normAutofit/>
          </a:bodyPr>
          <a:lstStyle/>
          <a:p>
            <a:pPr>
              <a:defRPr/>
            </a:pPr>
            <a:r>
              <a:rPr lang="en-US" dirty="0">
                <a:latin typeface="+mj-lt"/>
              </a:rPr>
              <a:t>X-MAC improves over B-MAC</a:t>
            </a:r>
          </a:p>
          <a:p>
            <a:pPr lvl="1">
              <a:defRPr/>
            </a:pPr>
            <a:r>
              <a:rPr lang="en-US" dirty="0">
                <a:latin typeface="+mj-lt"/>
              </a:rPr>
              <a:t>Sender transmits many “probes” with gaps between probes. Each probe contains address of intended receiver </a:t>
            </a:r>
          </a:p>
          <a:p>
            <a:pPr lvl="1">
              <a:defRPr/>
            </a:pPr>
            <a:r>
              <a:rPr lang="en-US" dirty="0">
                <a:latin typeface="+mj-lt"/>
              </a:rPr>
              <a:t>Receiver checks address embedded in probe, sends acks if it is the destination during the gap period between probes</a:t>
            </a:r>
          </a:p>
          <a:p>
            <a:pPr lvl="1">
              <a:defRPr/>
            </a:pPr>
            <a:r>
              <a:rPr lang="en-US" dirty="0">
                <a:latin typeface="+mj-lt"/>
              </a:rPr>
              <a:t>Sender transmits DATA, receive replies with Ack to complete data transfer </a:t>
            </a:r>
          </a:p>
        </p:txBody>
      </p:sp>
      <p:pic>
        <p:nvPicPr>
          <p:cNvPr id="194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847" y="4160515"/>
            <a:ext cx="8244519"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8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Effect transition="in" filter="fade">
                                      <p:cBhvr>
                                        <p:cTn id="19"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082" y="288325"/>
            <a:ext cx="7200900" cy="1485900"/>
          </a:xfrm>
        </p:spPr>
        <p:txBody>
          <a:bodyPr/>
          <a:lstStyle/>
          <a:p>
            <a:r>
              <a:rPr lang="en-US" dirty="0" err="1"/>
              <a:t>ContikiMAC</a:t>
            </a:r>
            <a:endParaRPr lang="en-SG"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61</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2080291" y="2458638"/>
            <a:ext cx="9273509" cy="4262837"/>
          </a:xfrm>
          <a:prstGeom prst="rect">
            <a:avLst/>
          </a:prstGeom>
        </p:spPr>
      </p:pic>
      <p:sp>
        <p:nvSpPr>
          <p:cNvPr id="6" name="TextBox 5"/>
          <p:cNvSpPr txBox="1"/>
          <p:nvPr/>
        </p:nvSpPr>
        <p:spPr>
          <a:xfrm>
            <a:off x="1206082" y="1630228"/>
            <a:ext cx="10147718" cy="523220"/>
          </a:xfrm>
          <a:prstGeom prst="rect">
            <a:avLst/>
          </a:prstGeom>
          <a:noFill/>
        </p:spPr>
        <p:txBody>
          <a:bodyPr wrap="square" rtlCol="0">
            <a:spAutoFit/>
          </a:bodyPr>
          <a:lstStyle/>
          <a:p>
            <a:r>
              <a:rPr lang="en-US" sz="2800" dirty="0" err="1">
                <a:latin typeface="+mj-lt"/>
              </a:rPr>
              <a:t>ContikiMAC</a:t>
            </a:r>
            <a:r>
              <a:rPr lang="en-US" sz="2800" dirty="0">
                <a:latin typeface="+mj-lt"/>
              </a:rPr>
              <a:t> is the MAC protocol implemented in Contiki OS</a:t>
            </a:r>
          </a:p>
        </p:txBody>
      </p:sp>
    </p:spTree>
    <p:extLst>
      <p:ext uri="{BB962C8B-B14F-4D97-AF65-F5344CB8AC3E}">
        <p14:creationId xmlns:p14="http://schemas.microsoft.com/office/powerpoint/2010/main" val="2216030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Synchronous MAC: S-MAC Protocol</a:t>
            </a:r>
          </a:p>
        </p:txBody>
      </p:sp>
      <p:sp>
        <p:nvSpPr>
          <p:cNvPr id="19460" name="Rectangle 3"/>
          <p:cNvSpPr>
            <a:spLocks noGrp="1" noChangeArrowheads="1"/>
          </p:cNvSpPr>
          <p:nvPr>
            <p:ph idx="1"/>
          </p:nvPr>
        </p:nvSpPr>
        <p:spPr>
          <a:xfrm>
            <a:off x="838200" y="1429657"/>
            <a:ext cx="10816771" cy="4794250"/>
          </a:xfrm>
        </p:spPr>
        <p:txBody>
          <a:bodyPr/>
          <a:lstStyle/>
          <a:p>
            <a:pPr marL="0" indent="0" eaLnBrk="1" hangingPunct="1">
              <a:lnSpc>
                <a:spcPct val="90000"/>
              </a:lnSpc>
              <a:buNone/>
            </a:pPr>
            <a:r>
              <a:rPr lang="en-US" dirty="0">
                <a:latin typeface="+mj-lt"/>
              </a:rPr>
              <a:t>Why not let all nodes wakeup at the same time?</a:t>
            </a:r>
          </a:p>
          <a:p>
            <a:pPr>
              <a:lnSpc>
                <a:spcPct val="90000"/>
              </a:lnSpc>
            </a:pPr>
            <a:r>
              <a:rPr lang="en-US" dirty="0">
                <a:latin typeface="+mj-lt"/>
              </a:rPr>
              <a:t>SMAC’s solution</a:t>
            </a:r>
          </a:p>
          <a:p>
            <a:pPr lvl="1">
              <a:lnSpc>
                <a:spcPct val="90000"/>
              </a:lnSpc>
            </a:pPr>
            <a:r>
              <a:rPr lang="en-US" sz="2800" dirty="0">
                <a:latin typeface="+mj-lt"/>
              </a:rPr>
              <a:t>Some form of time division multiplexing</a:t>
            </a:r>
          </a:p>
          <a:p>
            <a:pPr lvl="1">
              <a:lnSpc>
                <a:spcPct val="90000"/>
              </a:lnSpc>
            </a:pPr>
            <a:r>
              <a:rPr lang="en-US" sz="2800" dirty="0">
                <a:latin typeface="+mj-lt"/>
              </a:rPr>
              <a:t>Divide interval into listening and sleeping</a:t>
            </a:r>
          </a:p>
          <a:p>
            <a:pPr lvl="1">
              <a:lnSpc>
                <a:spcPct val="90000"/>
              </a:lnSpc>
            </a:pPr>
            <a:r>
              <a:rPr lang="en-US" sz="2800" dirty="0">
                <a:latin typeface="+mj-lt"/>
              </a:rPr>
              <a:t>Percentage of listening period is the “duty cycle”</a:t>
            </a:r>
          </a:p>
          <a:p>
            <a:r>
              <a:rPr lang="en-US" dirty="0"/>
              <a:t>Example: 10% duty cycle</a:t>
            </a:r>
          </a:p>
          <a:p>
            <a:pPr lvl="1"/>
            <a:r>
              <a:rPr lang="en-US" sz="2800" dirty="0"/>
              <a:t>Each node listens for 100ms and sleep for 0.9s</a:t>
            </a:r>
          </a:p>
          <a:p>
            <a:pPr lvl="1"/>
            <a:r>
              <a:rPr lang="en-US" sz="2800" dirty="0"/>
              <a:t>Each node listens for 1s and sleeps for 9s </a:t>
            </a:r>
          </a:p>
          <a:p>
            <a:pPr lvl="1">
              <a:lnSpc>
                <a:spcPct val="90000"/>
              </a:lnSpc>
            </a:pPr>
            <a:endParaRPr lang="en-US" sz="2800" dirty="0">
              <a:latin typeface="+mj-lt"/>
            </a:endParaRPr>
          </a:p>
          <a:p>
            <a:pPr eaLnBrk="1" hangingPunct="1">
              <a:lnSpc>
                <a:spcPct val="90000"/>
              </a:lnSpc>
            </a:pPr>
            <a:endParaRPr lang="en-US" sz="3600" dirty="0"/>
          </a:p>
        </p:txBody>
      </p:sp>
      <p:pic>
        <p:nvPicPr>
          <p:cNvPr id="2" name="Picture 1">
            <a:extLst>
              <a:ext uri="{FF2B5EF4-FFF2-40B4-BE49-F238E27FC236}">
                <a16:creationId xmlns:a16="http://schemas.microsoft.com/office/drawing/2014/main" id="{E151F7B9-64A5-DEDE-06B8-046AA1BF2244}"/>
              </a:ext>
            </a:extLst>
          </p:cNvPr>
          <p:cNvPicPr>
            <a:picLocks noChangeAspect="1"/>
          </p:cNvPicPr>
          <p:nvPr/>
        </p:nvPicPr>
        <p:blipFill>
          <a:blip r:embed="rId3"/>
          <a:stretch>
            <a:fillRect/>
          </a:stretch>
        </p:blipFill>
        <p:spPr>
          <a:xfrm>
            <a:off x="7091778" y="5369880"/>
            <a:ext cx="4563193" cy="1122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Effect transition="in" filter="blinds(horizontal)">
                                      <p:cBhvr>
                                        <p:cTn id="7" dur="500"/>
                                        <p:tgtEl>
                                          <p:spTgt spid="19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0">
                                            <p:txEl>
                                              <p:pRg st="1" end="1"/>
                                            </p:txEl>
                                          </p:spTgt>
                                        </p:tgtEl>
                                        <p:attrNameLst>
                                          <p:attrName>style.visibility</p:attrName>
                                        </p:attrNameLst>
                                      </p:cBhvr>
                                      <p:to>
                                        <p:strVal val="visible"/>
                                      </p:to>
                                    </p:set>
                                    <p:animEffect transition="in" filter="blinds(horizontal)">
                                      <p:cBhvr>
                                        <p:cTn id="12" dur="500"/>
                                        <p:tgtEl>
                                          <p:spTgt spid="19460">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460">
                                            <p:txEl>
                                              <p:pRg st="2" end="2"/>
                                            </p:txEl>
                                          </p:spTgt>
                                        </p:tgtEl>
                                        <p:attrNameLst>
                                          <p:attrName>style.visibility</p:attrName>
                                        </p:attrNameLst>
                                      </p:cBhvr>
                                      <p:to>
                                        <p:strVal val="visible"/>
                                      </p:to>
                                    </p:set>
                                    <p:animEffect transition="in" filter="blinds(horizontal)">
                                      <p:cBhvr>
                                        <p:cTn id="15" dur="500"/>
                                        <p:tgtEl>
                                          <p:spTgt spid="19460">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18" dur="500"/>
                                        <p:tgtEl>
                                          <p:spTgt spid="19460">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460">
                                            <p:txEl>
                                              <p:pRg st="4" end="4"/>
                                            </p:txEl>
                                          </p:spTgt>
                                        </p:tgtEl>
                                        <p:attrNameLst>
                                          <p:attrName>style.visibility</p:attrName>
                                        </p:attrNameLst>
                                      </p:cBhvr>
                                      <p:to>
                                        <p:strVal val="visible"/>
                                      </p:to>
                                    </p:set>
                                    <p:animEffect transition="in" filter="blinds(horizontal)">
                                      <p:cBhvr>
                                        <p:cTn id="21" dur="500"/>
                                        <p:tgtEl>
                                          <p:spTgt spid="1946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460">
                                            <p:txEl>
                                              <p:pRg st="5" end="5"/>
                                            </p:txEl>
                                          </p:spTgt>
                                        </p:tgtEl>
                                        <p:attrNameLst>
                                          <p:attrName>style.visibility</p:attrName>
                                        </p:attrNameLst>
                                      </p:cBhvr>
                                      <p:to>
                                        <p:strVal val="visible"/>
                                      </p:to>
                                    </p:set>
                                    <p:animEffect transition="in" filter="blinds(horizontal)">
                                      <p:cBhvr>
                                        <p:cTn id="26" dur="500"/>
                                        <p:tgtEl>
                                          <p:spTgt spid="19460">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460">
                                            <p:txEl>
                                              <p:pRg st="6" end="6"/>
                                            </p:txEl>
                                          </p:spTgt>
                                        </p:tgtEl>
                                        <p:attrNameLst>
                                          <p:attrName>style.visibility</p:attrName>
                                        </p:attrNameLst>
                                      </p:cBhvr>
                                      <p:to>
                                        <p:strVal val="visible"/>
                                      </p:to>
                                    </p:set>
                                    <p:animEffect transition="in" filter="blinds(horizontal)">
                                      <p:cBhvr>
                                        <p:cTn id="29" dur="500"/>
                                        <p:tgtEl>
                                          <p:spTgt spid="19460">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9460">
                                            <p:txEl>
                                              <p:pRg st="7" end="7"/>
                                            </p:txEl>
                                          </p:spTgt>
                                        </p:tgtEl>
                                        <p:attrNameLst>
                                          <p:attrName>style.visibility</p:attrName>
                                        </p:attrNameLst>
                                      </p:cBhvr>
                                      <p:to>
                                        <p:strVal val="visible"/>
                                      </p:to>
                                    </p:set>
                                    <p:animEffect transition="in" filter="blinds(horizontal)">
                                      <p:cBhvr>
                                        <p:cTn id="32" dur="500"/>
                                        <p:tgtEl>
                                          <p:spTgt spid="1946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a:bodyPr>
          <a:lstStyle/>
          <a:p>
            <a:pPr algn="just">
              <a:lnSpc>
                <a:spcPct val="115000"/>
              </a:lnSpc>
              <a:spcAft>
                <a:spcPts val="1000"/>
              </a:spcAft>
            </a:pPr>
            <a:r>
              <a:rPr lang="en-US" sz="2400" b="1" dirty="0">
                <a:effectLst/>
                <a:ea typeface="SimSun" panose="02010600030101010101" pitchFamily="2" charset="-122"/>
                <a:cs typeface="Times New Roman" panose="02020603050405020304" pitchFamily="18" charset="0"/>
              </a:rPr>
              <a:t>Question: </a:t>
            </a:r>
            <a:r>
              <a:rPr lang="en-US" sz="2400" dirty="0">
                <a:effectLst/>
                <a:ea typeface="MS Mincho" panose="02020609040205080304" pitchFamily="49" charset="-128"/>
              </a:rPr>
              <a:t>In an IoT device deployment, the devices are equipped with backscatter transmitters and conventional radio receivers. The transmission power consumption is very negligible compared to the reception power consumption. Please refer to following table (below) for detailed breakdown of power consumed for various communication tasks:</a:t>
            </a:r>
            <a:endParaRPr lang="en-SG" sz="2400" dirty="0">
              <a:effectLst/>
              <a:ea typeface="MS Mincho" panose="02020609040205080304" pitchFamily="49" charset="-128"/>
            </a:endParaRPr>
          </a:p>
          <a:p>
            <a:pPr algn="just">
              <a:lnSpc>
                <a:spcPct val="115000"/>
              </a:lnSpc>
              <a:spcAft>
                <a:spcPts val="1000"/>
              </a:spcAft>
            </a:pP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63</a:t>
            </a:fld>
            <a:endParaRPr lang="en-US" dirty="0"/>
          </a:p>
        </p:txBody>
      </p:sp>
      <p:graphicFrame>
        <p:nvGraphicFramePr>
          <p:cNvPr id="7" name="Table 6">
            <a:extLst>
              <a:ext uri="{FF2B5EF4-FFF2-40B4-BE49-F238E27FC236}">
                <a16:creationId xmlns:a16="http://schemas.microsoft.com/office/drawing/2014/main" id="{E655B91B-1812-1C3A-B9AC-AB512E49E0D7}"/>
              </a:ext>
            </a:extLst>
          </p:cNvPr>
          <p:cNvGraphicFramePr>
            <a:graphicFrameLocks noGrp="1"/>
          </p:cNvGraphicFramePr>
          <p:nvPr/>
        </p:nvGraphicFramePr>
        <p:xfrm>
          <a:off x="2133371" y="4240212"/>
          <a:ext cx="7925258" cy="1348659"/>
        </p:xfrm>
        <a:graphic>
          <a:graphicData uri="http://schemas.openxmlformats.org/drawingml/2006/table">
            <a:tbl>
              <a:tblPr firstRow="1" firstCol="1" bandRow="1">
                <a:tableStyleId>{5C22544A-7EE6-4342-B048-85BDC9FD1C3A}</a:tableStyleId>
              </a:tblPr>
              <a:tblGrid>
                <a:gridCol w="1554989">
                  <a:extLst>
                    <a:ext uri="{9D8B030D-6E8A-4147-A177-3AD203B41FA5}">
                      <a16:colId xmlns:a16="http://schemas.microsoft.com/office/drawing/2014/main" val="897596852"/>
                    </a:ext>
                  </a:extLst>
                </a:gridCol>
                <a:gridCol w="1748374">
                  <a:extLst>
                    <a:ext uri="{9D8B030D-6E8A-4147-A177-3AD203B41FA5}">
                      <a16:colId xmlns:a16="http://schemas.microsoft.com/office/drawing/2014/main" val="2110037172"/>
                    </a:ext>
                  </a:extLst>
                </a:gridCol>
                <a:gridCol w="1670141">
                  <a:extLst>
                    <a:ext uri="{9D8B030D-6E8A-4147-A177-3AD203B41FA5}">
                      <a16:colId xmlns:a16="http://schemas.microsoft.com/office/drawing/2014/main" val="1897262081"/>
                    </a:ext>
                  </a:extLst>
                </a:gridCol>
                <a:gridCol w="1542683">
                  <a:extLst>
                    <a:ext uri="{9D8B030D-6E8A-4147-A177-3AD203B41FA5}">
                      <a16:colId xmlns:a16="http://schemas.microsoft.com/office/drawing/2014/main" val="162333993"/>
                    </a:ext>
                  </a:extLst>
                </a:gridCol>
                <a:gridCol w="1409071">
                  <a:extLst>
                    <a:ext uri="{9D8B030D-6E8A-4147-A177-3AD203B41FA5}">
                      <a16:colId xmlns:a16="http://schemas.microsoft.com/office/drawing/2014/main" val="2000731425"/>
                    </a:ext>
                  </a:extLst>
                </a:gridCol>
              </a:tblGrid>
              <a:tr h="440465">
                <a:tc>
                  <a:txBody>
                    <a:bodyPr/>
                    <a:lstStyle/>
                    <a:p>
                      <a:pPr algn="just">
                        <a:lnSpc>
                          <a:spcPct val="115000"/>
                        </a:lnSpc>
                        <a:spcAft>
                          <a:spcPts val="1000"/>
                        </a:spcAft>
                      </a:pPr>
                      <a:r>
                        <a:rPr lang="en-US" sz="1200">
                          <a:effectLst/>
                        </a:rPr>
                        <a:t>Transmission</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Reception</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Channel Sensing</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Idle listening</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Sleep</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5983114"/>
                  </a:ext>
                </a:extLst>
              </a:tr>
              <a:tr h="908194">
                <a:tc>
                  <a:txBody>
                    <a:bodyPr/>
                    <a:lstStyle/>
                    <a:p>
                      <a:pPr algn="just">
                        <a:lnSpc>
                          <a:spcPct val="115000"/>
                        </a:lnSpc>
                        <a:spcAft>
                          <a:spcPts val="1000"/>
                        </a:spcAft>
                      </a:pPr>
                      <a:r>
                        <a:rPr lang="en-US" sz="1800" dirty="0">
                          <a:effectLst/>
                          <a:latin typeface="+mj-lt"/>
                        </a:rPr>
                        <a:t>100 microwatts</a:t>
                      </a:r>
                      <a:endParaRPr lang="en-SG" sz="1800" dirty="0">
                        <a:effectLst/>
                        <a:latin typeface="+mj-lt"/>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800">
                          <a:effectLst/>
                          <a:latin typeface="+mj-lt"/>
                        </a:rPr>
                        <a:t>5 milliwatts</a:t>
                      </a:r>
                      <a:endParaRPr lang="en-SG" sz="1800">
                        <a:effectLst/>
                        <a:latin typeface="+mj-lt"/>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800">
                          <a:effectLst/>
                          <a:latin typeface="+mj-lt"/>
                        </a:rPr>
                        <a:t>2 milliwatts</a:t>
                      </a:r>
                      <a:endParaRPr lang="en-SG" sz="1800">
                        <a:effectLst/>
                        <a:latin typeface="+mj-lt"/>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800">
                          <a:effectLst/>
                          <a:latin typeface="+mj-lt"/>
                        </a:rPr>
                        <a:t>1 milliwatts</a:t>
                      </a:r>
                      <a:endParaRPr lang="en-SG" sz="1800">
                        <a:effectLst/>
                        <a:latin typeface="+mj-lt"/>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800" dirty="0">
                          <a:effectLst/>
                          <a:latin typeface="+mj-lt"/>
                        </a:rPr>
                        <a:t>10 microwatts</a:t>
                      </a:r>
                      <a:endParaRPr lang="en-SG" sz="1800" dirty="0">
                        <a:effectLst/>
                        <a:latin typeface="+mj-lt"/>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5714770"/>
                  </a:ext>
                </a:extLst>
              </a:tr>
            </a:tbl>
          </a:graphicData>
        </a:graphic>
      </p:graphicFrame>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465367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a:bodyPr>
          <a:lstStyle/>
          <a:p>
            <a:pPr marL="0" indent="0" algn="just">
              <a:lnSpc>
                <a:spcPct val="115000"/>
              </a:lnSpc>
              <a:spcAft>
                <a:spcPts val="1000"/>
              </a:spcAft>
              <a:buNone/>
            </a:pPr>
            <a:r>
              <a:rPr lang="en-US" sz="2400" b="1" dirty="0">
                <a:solidFill>
                  <a:srgbClr val="111111"/>
                </a:solidFill>
                <a:effectLst/>
                <a:ea typeface="Times New Roman" panose="02020603050405020304" pitchFamily="18" charset="0"/>
                <a:cs typeface="Times New Roman" panose="02020603050405020304" pitchFamily="18" charset="0"/>
              </a:rPr>
              <a:t>Question (Continued):  </a:t>
            </a:r>
            <a:r>
              <a:rPr lang="en-US" sz="2400" dirty="0">
                <a:solidFill>
                  <a:srgbClr val="111111"/>
                </a:solidFill>
                <a:effectLst/>
                <a:ea typeface="Times New Roman" panose="02020603050405020304" pitchFamily="18" charset="0"/>
                <a:cs typeface="Times New Roman" panose="02020603050405020304" pitchFamily="18" charset="0"/>
              </a:rPr>
              <a:t>You are implementing a medium access control protocol like B-MAC, in which receivers periodically wake up to check for transmissions. Transmitters initiate communication by sending a very long preamble, which is then followed by data packets. In this question, the receiving device wakes up every 100 milliseconds and then performs channel sensing for 2 milliseconds. </a:t>
            </a:r>
          </a:p>
          <a:p>
            <a:pPr algn="just">
              <a:lnSpc>
                <a:spcPct val="115000"/>
              </a:lnSpc>
              <a:spcAft>
                <a:spcPts val="1000"/>
              </a:spcAft>
            </a:pPr>
            <a:endParaRPr lang="en-US" sz="2400" dirty="0">
              <a:solidFill>
                <a:srgbClr val="111111"/>
              </a:solidFill>
              <a:ea typeface="SimSun" panose="02010600030101010101" pitchFamily="2" charset="-122"/>
              <a:cs typeface="Times New Roman" panose="02020603050405020304" pitchFamily="18" charset="0"/>
            </a:endParaRPr>
          </a:p>
          <a:p>
            <a:pPr algn="just">
              <a:lnSpc>
                <a:spcPct val="115000"/>
              </a:lnSpc>
              <a:spcAft>
                <a:spcPts val="1000"/>
              </a:spcAft>
            </a:pP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64</a:t>
            </a:fld>
            <a:endParaRPr lang="en-US" dirty="0"/>
          </a:p>
        </p:txBody>
      </p:sp>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3328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a:bodyPr>
          <a:lstStyle/>
          <a:p>
            <a:pPr marL="0" indent="0" algn="just">
              <a:spcBef>
                <a:spcPts val="750"/>
              </a:spcBef>
              <a:buNone/>
            </a:pPr>
            <a:r>
              <a:rPr lang="en-US" sz="2400" dirty="0">
                <a:solidFill>
                  <a:srgbClr val="111111"/>
                </a:solidFill>
                <a:effectLst/>
                <a:ea typeface="MS Mincho" panose="02020609040205080304" pitchFamily="49" charset="-128"/>
              </a:rPr>
              <a:t>(a). In the absence of transmissions (no data packet being sent), calculate the average energy spent in idle listening, sleeping, channel sensing, and transmission states. 		</a:t>
            </a:r>
            <a:r>
              <a:rPr lang="en-SG" sz="2400" dirty="0">
                <a:ea typeface="MS Mincho" panose="02020609040205080304" pitchFamily="49" charset="-128"/>
              </a:rPr>
              <a:t>					    		     </a:t>
            </a:r>
            <a:r>
              <a:rPr lang="en-US" sz="2400" b="1" dirty="0">
                <a:solidFill>
                  <a:srgbClr val="111111"/>
                </a:solidFill>
                <a:effectLst/>
                <a:ea typeface="MS Mincho" panose="02020609040205080304" pitchFamily="49" charset="-128"/>
              </a:rPr>
              <a:t>(2 point)</a:t>
            </a:r>
          </a:p>
          <a:p>
            <a:pPr marL="0" indent="0" algn="just">
              <a:spcBef>
                <a:spcPts val="750"/>
              </a:spcBef>
              <a:buNone/>
            </a:pPr>
            <a:endParaRPr lang="en-SG" sz="2400" dirty="0">
              <a:effectLst/>
              <a:ea typeface="MS Mincho" panose="02020609040205080304" pitchFamily="49" charset="-128"/>
            </a:endParaRPr>
          </a:p>
          <a:p>
            <a:pPr marL="0" indent="0" algn="just">
              <a:spcBef>
                <a:spcPts val="750"/>
              </a:spcBef>
              <a:buNone/>
            </a:pPr>
            <a:r>
              <a:rPr lang="en-US" sz="2400" dirty="0">
                <a:solidFill>
                  <a:srgbClr val="111111"/>
                </a:solidFill>
                <a:effectLst/>
                <a:ea typeface="MS Mincho" panose="02020609040205080304" pitchFamily="49" charset="-128"/>
              </a:rPr>
              <a:t>(b) What should be the length of preamble transmission? 				  									     </a:t>
            </a:r>
            <a:r>
              <a:rPr lang="en-US" sz="2400" b="1" dirty="0">
                <a:solidFill>
                  <a:srgbClr val="111111"/>
                </a:solidFill>
                <a:effectLst/>
                <a:ea typeface="MS Mincho" panose="02020609040205080304" pitchFamily="49" charset="-128"/>
              </a:rPr>
              <a:t>(1 point)</a:t>
            </a:r>
            <a:endParaRPr lang="en-SG" sz="2400" dirty="0">
              <a:effectLst/>
              <a:ea typeface="MS Mincho" panose="02020609040205080304" pitchFamily="49" charset="-128"/>
            </a:endParaRPr>
          </a:p>
          <a:p>
            <a:pPr marL="0" indent="0">
              <a:buNone/>
            </a:pPr>
            <a:r>
              <a:rPr lang="en-US" sz="2400" dirty="0">
                <a:solidFill>
                  <a:srgbClr val="111111"/>
                </a:solidFill>
                <a:effectLst/>
                <a:ea typeface="MS Mincho" panose="02020609040205080304" pitchFamily="49" charset="-128"/>
              </a:rPr>
              <a:t>(c) </a:t>
            </a:r>
            <a:r>
              <a:rPr lang="en-US" sz="2400" dirty="0">
                <a:solidFill>
                  <a:srgbClr val="0E101A"/>
                </a:solidFill>
                <a:effectLst/>
                <a:ea typeface="MS Mincho" panose="02020609040205080304" pitchFamily="49" charset="-128"/>
              </a:rPr>
              <a:t> If the bitrate (PHY) of the transmitter is 1 Megabit per second and a data packet size is of the size 1 kilobyte, calculate the transmission and reception durations for the data packet? Please also estimate total time the transmitter is active for sending of one data packet.		 	   				</a:t>
            </a:r>
            <a:r>
              <a:rPr lang="en-US" sz="2400" dirty="0">
                <a:solidFill>
                  <a:srgbClr val="0E101A"/>
                </a:solidFill>
                <a:ea typeface="MS Mincho" panose="02020609040205080304" pitchFamily="49" charset="-128"/>
              </a:rPr>
              <a:t>    </a:t>
            </a:r>
            <a:r>
              <a:rPr lang="en-US" sz="2400" b="1" dirty="0">
                <a:solidFill>
                  <a:srgbClr val="111111"/>
                </a:solidFill>
                <a:effectLst/>
                <a:ea typeface="MS Mincho" panose="02020609040205080304" pitchFamily="49" charset="-128"/>
              </a:rPr>
              <a:t>(2 point)</a:t>
            </a:r>
            <a:endParaRPr lang="en-SG" sz="2400" dirty="0">
              <a:effectLst/>
              <a:ea typeface="MS Mincho" panose="02020609040205080304" pitchFamily="49" charset="-128"/>
            </a:endParaRPr>
          </a:p>
          <a:p>
            <a:pPr algn="just">
              <a:lnSpc>
                <a:spcPct val="115000"/>
              </a:lnSpc>
              <a:spcAft>
                <a:spcPts val="1000"/>
              </a:spcAft>
            </a:pPr>
            <a:endParaRPr lang="en-US" sz="2400" dirty="0">
              <a:solidFill>
                <a:srgbClr val="111111"/>
              </a:solidFill>
              <a:ea typeface="SimSun" panose="02010600030101010101" pitchFamily="2" charset="-122"/>
              <a:cs typeface="Times New Roman" panose="02020603050405020304" pitchFamily="18" charset="0"/>
            </a:endParaRPr>
          </a:p>
          <a:p>
            <a:pPr algn="just">
              <a:lnSpc>
                <a:spcPct val="115000"/>
              </a:lnSpc>
              <a:spcAft>
                <a:spcPts val="1000"/>
              </a:spcAft>
            </a:pP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65</a:t>
            </a:fld>
            <a:endParaRPr lang="en-US" dirty="0"/>
          </a:p>
        </p:txBody>
      </p:sp>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98576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a:bodyPr>
          <a:lstStyle/>
          <a:p>
            <a:pPr marL="0" indent="0" algn="just">
              <a:spcBef>
                <a:spcPts val="750"/>
              </a:spcBef>
              <a:buNone/>
            </a:pPr>
            <a:r>
              <a:rPr lang="en-US" sz="2400" dirty="0">
                <a:solidFill>
                  <a:srgbClr val="111111"/>
                </a:solidFill>
                <a:effectLst/>
                <a:ea typeface="MS Mincho" panose="02020609040205080304" pitchFamily="49" charset="-128"/>
              </a:rPr>
              <a:t>Question (d) Calculate energy spent in different radio states (idle listening, sleeping, channel sensing, and transmission) for the two types of traffic: Beacons (data packet sent every second) and Audio (5 data packets sent every second). 1 data packet is 1 kilobyte in size. 		   </a:t>
            </a:r>
            <a:r>
              <a:rPr lang="en-SG" sz="2400" dirty="0">
                <a:ea typeface="MS Mincho" panose="02020609040205080304" pitchFamily="49" charset="-128"/>
              </a:rPr>
              <a:t>			</a:t>
            </a:r>
            <a:r>
              <a:rPr lang="en-US" sz="2400" b="1" dirty="0">
                <a:solidFill>
                  <a:srgbClr val="111111"/>
                </a:solidFill>
                <a:effectLst/>
                <a:ea typeface="MS Mincho" panose="02020609040205080304" pitchFamily="49" charset="-128"/>
              </a:rPr>
              <a:t>(5 point)</a:t>
            </a:r>
            <a:endParaRPr lang="en-SG" sz="2400" dirty="0">
              <a:effectLst/>
              <a:ea typeface="MS Mincho" panose="02020609040205080304" pitchFamily="49" charset="-128"/>
            </a:endParaRPr>
          </a:p>
          <a:p>
            <a:endParaRPr lang="en-US" sz="2400" dirty="0">
              <a:solidFill>
                <a:srgbClr val="111111"/>
              </a:solidFill>
              <a:effectLst/>
              <a:ea typeface="SimSun" panose="02010600030101010101" pitchFamily="2" charset="-122"/>
            </a:endParaRPr>
          </a:p>
          <a:p>
            <a:pPr marL="0" indent="0">
              <a:buNone/>
            </a:pPr>
            <a:r>
              <a:rPr lang="en-US" sz="2400" dirty="0">
                <a:solidFill>
                  <a:srgbClr val="111111"/>
                </a:solidFill>
                <a:effectLst/>
                <a:ea typeface="SimSun" panose="02010600030101010101" pitchFamily="2" charset="-122"/>
              </a:rPr>
              <a:t>Question (e) If you are given a coin cell with 240 </a:t>
            </a:r>
            <a:r>
              <a:rPr lang="en-US" sz="2400" dirty="0" err="1">
                <a:solidFill>
                  <a:srgbClr val="111111"/>
                </a:solidFill>
                <a:effectLst/>
                <a:ea typeface="SimSun" panose="02010600030101010101" pitchFamily="2" charset="-122"/>
              </a:rPr>
              <a:t>mAH</a:t>
            </a:r>
            <a:r>
              <a:rPr lang="en-US" sz="2400" dirty="0">
                <a:solidFill>
                  <a:srgbClr val="111111"/>
                </a:solidFill>
                <a:effectLst/>
                <a:ea typeface="SimSun" panose="02010600030101010101" pitchFamily="2" charset="-122"/>
              </a:rPr>
              <a:t> at 3 Volts. How long would the battery last when transmitting beacons and audio? (Using the values calculated in part (d)) 						(2 point)</a:t>
            </a:r>
            <a:endParaRPr lang="en-US" sz="2400" dirty="0">
              <a:solidFill>
                <a:srgbClr val="111111"/>
              </a:solidFill>
              <a:ea typeface="SimSun" panose="02010600030101010101" pitchFamily="2" charset="-122"/>
              <a:cs typeface="Times New Roman" panose="02020603050405020304" pitchFamily="18" charset="0"/>
            </a:endParaRPr>
          </a:p>
          <a:p>
            <a:pPr algn="just">
              <a:lnSpc>
                <a:spcPct val="115000"/>
              </a:lnSpc>
              <a:spcAft>
                <a:spcPts val="1000"/>
              </a:spcAft>
            </a:pP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66</a:t>
            </a:fld>
            <a:endParaRPr lang="en-US" dirty="0"/>
          </a:p>
        </p:txBody>
      </p:sp>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77355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fontScale="77500" lnSpcReduction="20000"/>
          </a:bodyPr>
          <a:lstStyle/>
          <a:p>
            <a:pPr marL="0" indent="0" algn="just">
              <a:buNone/>
            </a:pPr>
            <a:r>
              <a:rPr lang="en-US" sz="2600" dirty="0">
                <a:effectLst/>
                <a:ea typeface="Calibri" panose="020F0502020204030204" pitchFamily="34" charset="0"/>
                <a:cs typeface="Calibri" panose="020F0502020204030204" pitchFamily="34" charset="0"/>
              </a:rPr>
              <a:t>Answer (a) </a:t>
            </a:r>
            <a:r>
              <a:rPr lang="en-SG" sz="2600" dirty="0">
                <a:solidFill>
                  <a:srgbClr val="0E101A"/>
                </a:solidFill>
                <a:effectLst/>
                <a:ea typeface="Times New Roman" panose="02020603050405020304" pitchFamily="18" charset="0"/>
                <a:cs typeface="Calibri" panose="020F0502020204030204" pitchFamily="34" charset="0"/>
              </a:rPr>
              <a:t>The receiving device wakes every 100 milliseconds (0.1 seconds) and performs channel sensing for 2 milliseconds (0.002 seconds).  Without data packet transmissions, there is no additional energy that is spent on data transmission and data reception.</a:t>
            </a:r>
            <a:endParaRPr lang="en-SG" sz="2600" dirty="0">
              <a:effectLst/>
              <a:ea typeface="Calibri" panose="020F0502020204030204" pitchFamily="34" charset="0"/>
              <a:cs typeface="Times New Roman" panose="02020603050405020304" pitchFamily="18" charset="0"/>
            </a:endParaRPr>
          </a:p>
          <a:p>
            <a:pPr algn="just"/>
            <a:r>
              <a:rPr lang="en-US" sz="2600" dirty="0">
                <a:effectLst/>
                <a:ea typeface="Calibri" panose="020F0502020204030204" pitchFamily="34" charset="0"/>
                <a:cs typeface="Calibri" panose="020F0502020204030204" pitchFamily="34" charset="0"/>
              </a:rPr>
              <a:t> </a:t>
            </a:r>
            <a:r>
              <a:rPr lang="en-SG" sz="2600" dirty="0">
                <a:solidFill>
                  <a:srgbClr val="0E101A"/>
                </a:solidFill>
                <a:effectLst/>
                <a:ea typeface="Times New Roman" panose="02020603050405020304" pitchFamily="18" charset="0"/>
                <a:cs typeface="Calibri" panose="020F0502020204030204" pitchFamily="34" charset="0"/>
              </a:rPr>
              <a:t>Channel Sensing: 0.000004 Joules (0.002 watts x 0.002 seconds)</a:t>
            </a:r>
            <a:endParaRPr lang="en-SG" sz="2600" dirty="0">
              <a:solidFill>
                <a:srgbClr val="0E101A"/>
              </a:solidFill>
              <a:effectLst/>
              <a:ea typeface="Calibri" panose="020F0502020204030204" pitchFamily="34" charset="0"/>
              <a:cs typeface="Times New Roman" panose="02020603050405020304" pitchFamily="18" charset="0"/>
            </a:endParaRPr>
          </a:p>
          <a:p>
            <a:pPr marL="342900" lvl="0" indent="-342900" algn="just">
              <a:tabLst>
                <a:tab pos="457200" algn="l"/>
              </a:tabLst>
            </a:pPr>
            <a:r>
              <a:rPr lang="en-SG" sz="2600" dirty="0">
                <a:solidFill>
                  <a:srgbClr val="0E101A"/>
                </a:solidFill>
                <a:effectLst/>
                <a:ea typeface="Times New Roman" panose="02020603050405020304" pitchFamily="18" charset="0"/>
                <a:cs typeface="Calibri" panose="020F0502020204030204" pitchFamily="34" charset="0"/>
              </a:rPr>
              <a:t>Sleep: 0.00000098 Joules (0.00001 watts x 0.098 seconds)</a:t>
            </a:r>
            <a:endParaRPr lang="en-SG" sz="2600" dirty="0">
              <a:effectLst/>
              <a:ea typeface="Calibri" panose="020F0502020204030204" pitchFamily="34" charset="0"/>
              <a:cs typeface="Times New Roman" panose="02020603050405020304" pitchFamily="18" charset="0"/>
            </a:endParaRPr>
          </a:p>
          <a:p>
            <a:pPr marL="342900" lvl="0" indent="-342900" algn="just">
              <a:tabLst>
                <a:tab pos="457200" algn="l"/>
              </a:tabLst>
            </a:pPr>
            <a:r>
              <a:rPr lang="en-SG" sz="2600" dirty="0">
                <a:solidFill>
                  <a:srgbClr val="0E101A"/>
                </a:solidFill>
                <a:effectLst/>
                <a:ea typeface="Times New Roman" panose="02020603050405020304" pitchFamily="18" charset="0"/>
                <a:cs typeface="Calibri" panose="020F0502020204030204" pitchFamily="34" charset="0"/>
              </a:rPr>
              <a:t>Idle Listening: 0 Joules</a:t>
            </a:r>
            <a:endParaRPr lang="en-SG" sz="2600" dirty="0">
              <a:effectLst/>
              <a:ea typeface="Calibri" panose="020F0502020204030204" pitchFamily="34" charset="0"/>
              <a:cs typeface="Times New Roman" panose="02020603050405020304" pitchFamily="18" charset="0"/>
            </a:endParaRPr>
          </a:p>
          <a:p>
            <a:pPr marL="342900" lvl="0" indent="-342900" algn="just">
              <a:tabLst>
                <a:tab pos="457200" algn="l"/>
              </a:tabLst>
            </a:pPr>
            <a:r>
              <a:rPr lang="en-SG" sz="2600" dirty="0">
                <a:solidFill>
                  <a:srgbClr val="0E101A"/>
                </a:solidFill>
                <a:effectLst/>
                <a:ea typeface="Times New Roman" panose="02020603050405020304" pitchFamily="18" charset="0"/>
                <a:cs typeface="Calibri" panose="020F0502020204030204" pitchFamily="34" charset="0"/>
              </a:rPr>
              <a:t>Transmission: 0 Joules</a:t>
            </a:r>
            <a:endParaRPr lang="en-SG" sz="2600" dirty="0">
              <a:effectLst/>
              <a:ea typeface="Calibri" panose="020F0502020204030204" pitchFamily="34" charset="0"/>
              <a:cs typeface="Times New Roman" panose="02020603050405020304" pitchFamily="18" charset="0"/>
            </a:endParaRPr>
          </a:p>
          <a:p>
            <a:pPr algn="just"/>
            <a:endParaRPr lang="en-SG" sz="2600" dirty="0">
              <a:effectLst/>
              <a:ea typeface="Calibri" panose="020F0502020204030204" pitchFamily="34" charset="0"/>
              <a:cs typeface="Times New Roman" panose="02020603050405020304" pitchFamily="18" charset="0"/>
            </a:endParaRPr>
          </a:p>
          <a:p>
            <a:pPr marL="0" indent="0" algn="just">
              <a:buNone/>
            </a:pPr>
            <a:r>
              <a:rPr lang="en-US" sz="2600" dirty="0">
                <a:effectLst/>
                <a:ea typeface="Calibri" panose="020F0502020204030204" pitchFamily="34" charset="0"/>
                <a:cs typeface="Calibri" panose="020F0502020204030204" pitchFamily="34" charset="0"/>
              </a:rPr>
              <a:t>Answer (b) 100+2 milliseconds</a:t>
            </a:r>
            <a:endParaRPr lang="en-SG" sz="2600" dirty="0">
              <a:effectLst/>
              <a:ea typeface="Calibri" panose="020F0502020204030204" pitchFamily="34" charset="0"/>
              <a:cs typeface="Times New Roman" panose="02020603050405020304" pitchFamily="18" charset="0"/>
            </a:endParaRPr>
          </a:p>
          <a:p>
            <a:pPr marL="0" indent="0" algn="just">
              <a:buNone/>
            </a:pPr>
            <a:endParaRPr lang="en-SG" sz="2600" dirty="0">
              <a:effectLst/>
              <a:ea typeface="Calibri" panose="020F0502020204030204" pitchFamily="34" charset="0"/>
              <a:cs typeface="Times New Roman" panose="02020603050405020304" pitchFamily="18" charset="0"/>
            </a:endParaRPr>
          </a:p>
          <a:p>
            <a:pPr marL="0" indent="0" algn="just">
              <a:buNone/>
            </a:pPr>
            <a:r>
              <a:rPr lang="en-US" sz="2600" dirty="0">
                <a:effectLst/>
                <a:ea typeface="Calibri" panose="020F0502020204030204" pitchFamily="34" charset="0"/>
                <a:cs typeface="Calibri" panose="020F0502020204030204" pitchFamily="34" charset="0"/>
              </a:rPr>
              <a:t>Answer (c) Transmission and Reception duration of only data packet: 8 milliseconds</a:t>
            </a:r>
            <a:endParaRPr lang="en-SG" sz="2600" dirty="0">
              <a:effectLst/>
              <a:ea typeface="Calibri" panose="020F0502020204030204" pitchFamily="34" charset="0"/>
              <a:cs typeface="Times New Roman" panose="02020603050405020304" pitchFamily="18" charset="0"/>
            </a:endParaRPr>
          </a:p>
          <a:p>
            <a:pPr algn="just"/>
            <a:r>
              <a:rPr lang="en-US" sz="2600" dirty="0">
                <a:effectLst/>
                <a:ea typeface="Calibri" panose="020F0502020204030204" pitchFamily="34" charset="0"/>
                <a:cs typeface="Calibri" panose="020F0502020204030204" pitchFamily="34" charset="0"/>
              </a:rPr>
              <a:t> The transmitter would also need to send preamble, 102 milliseconds + 8 milliseconds.</a:t>
            </a:r>
            <a:endParaRPr lang="en-SG" sz="2600" dirty="0">
              <a:effectLst/>
              <a:ea typeface="Calibri" panose="020F0502020204030204" pitchFamily="34" charset="0"/>
              <a:cs typeface="Times New Roman" panose="02020603050405020304" pitchFamily="18" charset="0"/>
            </a:endParaRPr>
          </a:p>
          <a:p>
            <a:pPr marL="0" indent="0">
              <a:buNone/>
            </a:pPr>
            <a:r>
              <a:rPr lang="en-US" sz="2400" dirty="0">
                <a:solidFill>
                  <a:srgbClr val="111111"/>
                </a:solidFill>
                <a:effectLst/>
                <a:ea typeface="SimSun" panose="02010600030101010101" pitchFamily="2" charset="-122"/>
              </a:rPr>
              <a:t>			</a:t>
            </a: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67</a:t>
            </a:fld>
            <a:endParaRPr lang="en-US" dirty="0"/>
          </a:p>
        </p:txBody>
      </p:sp>
      <p:sp>
        <p:nvSpPr>
          <p:cNvPr id="8" name="Rectangle 2">
            <a:extLst>
              <a:ext uri="{FF2B5EF4-FFF2-40B4-BE49-F238E27FC236}">
                <a16:creationId xmlns:a16="http://schemas.microsoft.com/office/drawing/2014/main" id="{046AD4BC-2E8E-87DE-05B4-E00B6F27712C}"/>
              </a:ext>
            </a:extLst>
          </p:cNvPr>
          <p:cNvSpPr>
            <a:spLocks noChangeArrowheads="1"/>
          </p:cNvSpPr>
          <p:nvPr/>
        </p:nvSpPr>
        <p:spPr bwMode="auto">
          <a:xfrm>
            <a:off x="3233738" y="369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16601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MAC: Controlled Access</a:t>
            </a:r>
          </a:p>
          <a:p>
            <a:r>
              <a:rPr lang="en-US" dirty="0">
                <a:latin typeface="+mj-lt"/>
                <a:sym typeface="Wingdings" pitchFamily="2" charset="2"/>
              </a:rPr>
              <a:t>Medium access control for internet of things</a:t>
            </a:r>
          </a:p>
          <a:p>
            <a:r>
              <a:rPr lang="en-US" b="1" dirty="0" err="1">
                <a:sym typeface="Wingdings" pitchFamily="2" charset="2"/>
              </a:rPr>
              <a:t>Localisation</a:t>
            </a:r>
            <a:endParaRPr lang="en-US" b="1"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68</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034013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593939" y="361649"/>
            <a:ext cx="10515600" cy="1325563"/>
          </a:xfrm>
        </p:spPr>
        <p:txBody>
          <a:bodyPr>
            <a:normAutofit/>
          </a:bodyPr>
          <a:lstStyle/>
          <a:p>
            <a:pPr eaLnBrk="1" hangingPunct="1"/>
            <a:r>
              <a:rPr lang="en-US" sz="4000" dirty="0">
                <a:latin typeface="+mn-lt"/>
              </a:rPr>
              <a:t>What do you mean by the term localization?</a:t>
            </a:r>
          </a:p>
        </p:txBody>
      </p:sp>
    </p:spTree>
    <p:extLst>
      <p:ext uri="{BB962C8B-B14F-4D97-AF65-F5344CB8AC3E}">
        <p14:creationId xmlns:p14="http://schemas.microsoft.com/office/powerpoint/2010/main" val="2852244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7BE8-78D9-425F-A538-53C07B0E7A38}"/>
              </a:ext>
            </a:extLst>
          </p:cNvPr>
          <p:cNvSpPr>
            <a:spLocks noGrp="1"/>
          </p:cNvSpPr>
          <p:nvPr>
            <p:ph type="title"/>
          </p:nvPr>
        </p:nvSpPr>
        <p:spPr/>
        <p:txBody>
          <a:bodyPr/>
          <a:lstStyle/>
          <a:p>
            <a:r>
              <a:rPr lang="en-US" dirty="0"/>
              <a:t>Error control: detection and recovery</a:t>
            </a:r>
          </a:p>
        </p:txBody>
      </p:sp>
      <p:sp>
        <p:nvSpPr>
          <p:cNvPr id="3" name="Content Placeholder 2">
            <a:extLst>
              <a:ext uri="{FF2B5EF4-FFF2-40B4-BE49-F238E27FC236}">
                <a16:creationId xmlns:a16="http://schemas.microsoft.com/office/drawing/2014/main" id="{573B4706-780F-4A9C-8922-B152CF62FBC5}"/>
              </a:ext>
            </a:extLst>
          </p:cNvPr>
          <p:cNvSpPr>
            <a:spLocks noGrp="1"/>
          </p:cNvSpPr>
          <p:nvPr>
            <p:ph idx="1"/>
          </p:nvPr>
        </p:nvSpPr>
        <p:spPr>
          <a:xfrm>
            <a:off x="838199" y="1825625"/>
            <a:ext cx="11009731" cy="4351338"/>
          </a:xfrm>
        </p:spPr>
        <p:txBody>
          <a:bodyPr>
            <a:normAutofit fontScale="92500"/>
          </a:bodyPr>
          <a:lstStyle/>
          <a:p>
            <a:r>
              <a:rPr lang="en-US" dirty="0">
                <a:latin typeface="+mj-lt"/>
              </a:rPr>
              <a:t>Detection: only detect errors</a:t>
            </a:r>
          </a:p>
          <a:p>
            <a:pPr lvl="1"/>
            <a:r>
              <a:rPr lang="en-US" sz="2800" dirty="0">
                <a:latin typeface="+mj-lt"/>
              </a:rPr>
              <a:t>Make sure corrupted packets get discarded</a:t>
            </a:r>
          </a:p>
          <a:p>
            <a:pPr lvl="1"/>
            <a:r>
              <a:rPr lang="en-US" sz="2800" dirty="0">
                <a:latin typeface="+mj-lt"/>
              </a:rPr>
              <a:t>Cyclical Redundancy Checks</a:t>
            </a:r>
          </a:p>
          <a:p>
            <a:pPr lvl="2"/>
            <a:r>
              <a:rPr lang="en-US" sz="2800" dirty="0">
                <a:latin typeface="+mj-lt"/>
              </a:rPr>
              <a:t>Detect single bit errors</a:t>
            </a:r>
          </a:p>
          <a:p>
            <a:pPr lvl="2"/>
            <a:r>
              <a:rPr lang="en-US" sz="2800" dirty="0">
                <a:latin typeface="+mj-lt"/>
              </a:rPr>
              <a:t>Detect “burst” errors of several contiguous bits</a:t>
            </a:r>
          </a:p>
          <a:p>
            <a:pPr lvl="2"/>
            <a:endParaRPr lang="en-US" sz="2800" dirty="0">
              <a:latin typeface="+mj-lt"/>
            </a:endParaRPr>
          </a:p>
          <a:p>
            <a:r>
              <a:rPr lang="en-US" dirty="0">
                <a:latin typeface="+mj-lt"/>
              </a:rPr>
              <a:t>Recovery: also try to recover from small bit errors</a:t>
            </a:r>
          </a:p>
          <a:p>
            <a:pPr lvl="1"/>
            <a:r>
              <a:rPr lang="en-US" sz="2800" dirty="0">
                <a:latin typeface="+mj-lt"/>
              </a:rPr>
              <a:t>Forward error correction</a:t>
            </a:r>
          </a:p>
          <a:p>
            <a:pPr lvl="1"/>
            <a:r>
              <a:rPr lang="en-US" sz="2800" dirty="0">
                <a:latin typeface="+mj-lt"/>
              </a:rPr>
              <a:t>Retransmissions</a:t>
            </a:r>
          </a:p>
          <a:p>
            <a:pPr lvl="1"/>
            <a:r>
              <a:rPr lang="en-US" sz="2800" dirty="0">
                <a:latin typeface="+mj-lt"/>
              </a:rPr>
              <a:t>Far more important for wireless because the cost of transmission is higher</a:t>
            </a:r>
          </a:p>
          <a:p>
            <a:pPr lvl="1"/>
            <a:endParaRPr lang="en-US" dirty="0"/>
          </a:p>
        </p:txBody>
      </p:sp>
      <p:sp>
        <p:nvSpPr>
          <p:cNvPr id="4" name="Slide Number Placeholder 3">
            <a:extLst>
              <a:ext uri="{FF2B5EF4-FFF2-40B4-BE49-F238E27FC236}">
                <a16:creationId xmlns:a16="http://schemas.microsoft.com/office/drawing/2014/main" id="{2091C7DC-3FC6-4726-A445-EC61B160B111}"/>
              </a:ext>
            </a:extLst>
          </p:cNvPr>
          <p:cNvSpPr>
            <a:spLocks noGrp="1"/>
          </p:cNvSpPr>
          <p:nvPr>
            <p:ph type="sldNum" sz="quarter" idx="12"/>
          </p:nvPr>
        </p:nvSpPr>
        <p:spPr/>
        <p:txBody>
          <a:bodyPr/>
          <a:lstStyle/>
          <a:p>
            <a:fld id="{0778C724-3839-4D76-A707-B4C23905D055}" type="slidenum">
              <a:rPr lang="en-US" smtClean="0"/>
              <a:t>7</a:t>
            </a:fld>
            <a:endParaRPr lang="en-US"/>
          </a:p>
        </p:txBody>
      </p:sp>
    </p:spTree>
    <p:extLst>
      <p:ext uri="{BB962C8B-B14F-4D97-AF65-F5344CB8AC3E}">
        <p14:creationId xmlns:p14="http://schemas.microsoft.com/office/powerpoint/2010/main" val="2318100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593939" y="361649"/>
            <a:ext cx="10515600" cy="1325563"/>
          </a:xfrm>
        </p:spPr>
        <p:txBody>
          <a:bodyPr>
            <a:normAutofit/>
          </a:bodyPr>
          <a:lstStyle/>
          <a:p>
            <a:pPr eaLnBrk="1" hangingPunct="1"/>
            <a:r>
              <a:rPr lang="en-US" sz="4000" dirty="0">
                <a:latin typeface="+mn-lt"/>
              </a:rPr>
              <a:t>What do you mean by the term localization?</a:t>
            </a:r>
          </a:p>
        </p:txBody>
      </p:sp>
      <p:sp>
        <p:nvSpPr>
          <p:cNvPr id="37892" name="Rectangle 3"/>
          <p:cNvSpPr>
            <a:spLocks noGrp="1" noChangeArrowheads="1"/>
          </p:cNvSpPr>
          <p:nvPr>
            <p:ph type="body" idx="4294967295"/>
          </p:nvPr>
        </p:nvSpPr>
        <p:spPr>
          <a:xfrm>
            <a:off x="593939" y="1690688"/>
            <a:ext cx="10749109" cy="4351338"/>
          </a:xfrm>
        </p:spPr>
        <p:txBody>
          <a:bodyPr>
            <a:normAutofit/>
          </a:bodyPr>
          <a:lstStyle/>
          <a:p>
            <a:pPr eaLnBrk="1" hangingPunct="1">
              <a:lnSpc>
                <a:spcPct val="90000"/>
              </a:lnSpc>
            </a:pPr>
            <a:r>
              <a:rPr lang="en-US" dirty="0">
                <a:latin typeface="+mj-lt"/>
              </a:rPr>
              <a:t>Localization systems determine the physical coordinates of an electronic device such as IoT nodes, drones, mobile phones or a subject </a:t>
            </a:r>
          </a:p>
          <a:p>
            <a:pPr eaLnBrk="1" hangingPunct="1">
              <a:lnSpc>
                <a:spcPct val="90000"/>
              </a:lnSpc>
            </a:pPr>
            <a:r>
              <a:rPr lang="en-US" dirty="0">
                <a:latin typeface="+mj-lt"/>
              </a:rPr>
              <a:t>These physical coordinates of electronic devices are:</a:t>
            </a:r>
          </a:p>
          <a:p>
            <a:pPr lvl="1" eaLnBrk="1" hangingPunct="1">
              <a:lnSpc>
                <a:spcPct val="90000"/>
              </a:lnSpc>
            </a:pPr>
            <a:r>
              <a:rPr lang="en-US" dirty="0">
                <a:latin typeface="+mj-lt"/>
              </a:rPr>
              <a:t>Global - aligned with some externally meaningful systems like GPS</a:t>
            </a:r>
          </a:p>
          <a:p>
            <a:pPr lvl="1" eaLnBrk="1" hangingPunct="1">
              <a:lnSpc>
                <a:spcPct val="90000"/>
              </a:lnSpc>
            </a:pPr>
            <a:r>
              <a:rPr lang="en-US" dirty="0">
                <a:latin typeface="+mj-lt"/>
              </a:rPr>
              <a:t>Relative - some “rigid transformation” (rotation, reflection, translation) away from a global coordinate systems</a:t>
            </a:r>
          </a:p>
          <a:p>
            <a:r>
              <a:rPr lang="en-US" dirty="0">
                <a:latin typeface="+mj-lt"/>
              </a:rPr>
              <a:t>Localization indoors: goal is positioning </a:t>
            </a:r>
            <a:r>
              <a:rPr lang="en-US" i="1" dirty="0">
                <a:latin typeface="+mj-lt"/>
              </a:rPr>
              <a:t>things</a:t>
            </a:r>
            <a:r>
              <a:rPr lang="en-US" dirty="0">
                <a:latin typeface="+mj-lt"/>
              </a:rPr>
              <a:t> within a building</a:t>
            </a:r>
          </a:p>
          <a:p>
            <a:pPr lvl="1"/>
            <a:r>
              <a:rPr lang="en-US" dirty="0">
                <a:latin typeface="+mj-lt"/>
              </a:rPr>
              <a:t>Where can I find </a:t>
            </a:r>
            <a:r>
              <a:rPr lang="en-US" b="1" dirty="0">
                <a:latin typeface="+mj-lt"/>
              </a:rPr>
              <a:t>X</a:t>
            </a:r>
            <a:r>
              <a:rPr lang="en-US" dirty="0">
                <a:latin typeface="+mj-lt"/>
              </a:rPr>
              <a:t>?</a:t>
            </a:r>
          </a:p>
          <a:p>
            <a:pPr lvl="1"/>
            <a:r>
              <a:rPr lang="en-US" b="1" dirty="0">
                <a:latin typeface="+mj-lt"/>
              </a:rPr>
              <a:t>X</a:t>
            </a:r>
            <a:r>
              <a:rPr lang="en-US" dirty="0">
                <a:latin typeface="+mj-lt"/>
              </a:rPr>
              <a:t>: where am I located?</a:t>
            </a:r>
          </a:p>
          <a:p>
            <a:pPr lvl="1"/>
            <a:r>
              <a:rPr lang="en-US" b="1" dirty="0">
                <a:latin typeface="+mj-lt"/>
              </a:rPr>
              <a:t>X</a:t>
            </a:r>
            <a:r>
              <a:rPr lang="en-US" dirty="0">
                <a:latin typeface="+mj-lt"/>
              </a:rPr>
              <a:t> and </a:t>
            </a:r>
            <a:r>
              <a:rPr lang="en-US" b="1" dirty="0">
                <a:latin typeface="+mj-lt"/>
              </a:rPr>
              <a:t>Y</a:t>
            </a:r>
            <a:r>
              <a:rPr lang="en-US" dirty="0">
                <a:latin typeface="+mj-lt"/>
              </a:rPr>
              <a:t>: are we near each other?</a:t>
            </a:r>
          </a:p>
          <a:p>
            <a:endParaRPr lang="en-US" dirty="0">
              <a:latin typeface="+mj-lt"/>
            </a:endParaRPr>
          </a:p>
        </p:txBody>
      </p:sp>
    </p:spTree>
    <p:extLst>
      <p:ext uri="{BB962C8B-B14F-4D97-AF65-F5344CB8AC3E}">
        <p14:creationId xmlns:p14="http://schemas.microsoft.com/office/powerpoint/2010/main" val="2128540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Location of object with respect to?</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latin typeface="+mj-lt"/>
              </a:rPr>
              <a:t>Absolute location</a:t>
            </a:r>
          </a:p>
          <a:p>
            <a:pPr lvl="1"/>
            <a:r>
              <a:rPr lang="en-US" dirty="0">
                <a:latin typeface="+mj-lt"/>
              </a:rPr>
              <a:t>X, Y, Z position based on already known infrastructure locations</a:t>
            </a:r>
          </a:p>
          <a:p>
            <a:pPr lvl="2"/>
            <a:r>
              <a:rPr lang="en-US" dirty="0">
                <a:latin typeface="+mj-lt"/>
              </a:rPr>
              <a:t>Like GPS does</a:t>
            </a:r>
          </a:p>
          <a:p>
            <a:pPr lvl="1"/>
            <a:r>
              <a:rPr lang="en-US" dirty="0">
                <a:latin typeface="+mj-lt"/>
              </a:rPr>
              <a:t>Installed localization hardware known as </a:t>
            </a:r>
            <a:r>
              <a:rPr lang="en-US" i="1" dirty="0">
                <a:latin typeface="+mj-lt"/>
              </a:rPr>
              <a:t>anchors</a:t>
            </a:r>
            <a:endParaRPr lang="en-US" dirty="0">
              <a:latin typeface="+mj-lt"/>
            </a:endParaRPr>
          </a:p>
          <a:p>
            <a:pPr lvl="1"/>
            <a:endParaRPr lang="en-US" dirty="0">
              <a:latin typeface="+mj-lt"/>
            </a:endParaRPr>
          </a:p>
          <a:p>
            <a:r>
              <a:rPr lang="en-US" dirty="0">
                <a:latin typeface="+mj-lt"/>
              </a:rPr>
              <a:t>Relative location</a:t>
            </a:r>
          </a:p>
          <a:p>
            <a:pPr lvl="1"/>
            <a:r>
              <a:rPr lang="en-US" dirty="0">
                <a:latin typeface="+mj-lt"/>
              </a:rPr>
              <a:t>Position relative to some other device</a:t>
            </a:r>
          </a:p>
          <a:p>
            <a:pPr lvl="2"/>
            <a:r>
              <a:rPr lang="en-US" dirty="0">
                <a:latin typeface="+mj-lt"/>
              </a:rPr>
              <a:t>Technically absolute location is a version of this</a:t>
            </a:r>
          </a:p>
          <a:p>
            <a:pPr lvl="1"/>
            <a:r>
              <a:rPr lang="en-US" dirty="0">
                <a:latin typeface="+mj-lt"/>
              </a:rPr>
              <a:t>Might only need a few devices</a:t>
            </a:r>
          </a:p>
          <a:p>
            <a:pPr lvl="1"/>
            <a:r>
              <a:rPr lang="en-US" dirty="0">
                <a:latin typeface="+mj-lt"/>
              </a:rPr>
              <a:t>How far is the smartphone from the computer?</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3634463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776492" y="243122"/>
            <a:ext cx="10515600" cy="1325563"/>
          </a:xfrm>
        </p:spPr>
        <p:txBody>
          <a:bodyPr/>
          <a:lstStyle/>
          <a:p>
            <a:r>
              <a:rPr lang="en-US" dirty="0"/>
              <a:t>Well know example of the localization system</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7" name="Picture 2">
            <a:extLst>
              <a:ext uri="{FF2B5EF4-FFF2-40B4-BE49-F238E27FC236}">
                <a16:creationId xmlns:a16="http://schemas.microsoft.com/office/drawing/2014/main" id="{FF3E9468-BA0B-47DA-8EE6-ADDDBE3FC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792" y="2738217"/>
            <a:ext cx="4062565" cy="3049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3A362F1-EFC6-424F-8AB0-08252811C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770" y="2672957"/>
            <a:ext cx="5536535" cy="31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98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7AD6-B465-48B2-9557-068D241670D7}"/>
              </a:ext>
            </a:extLst>
          </p:cNvPr>
          <p:cNvSpPr>
            <a:spLocks noGrp="1"/>
          </p:cNvSpPr>
          <p:nvPr>
            <p:ph type="title"/>
          </p:nvPr>
        </p:nvSpPr>
        <p:spPr/>
        <p:txBody>
          <a:bodyPr/>
          <a:lstStyle/>
          <a:p>
            <a:r>
              <a:rPr lang="en-US" dirty="0"/>
              <a:t>Overview of Global Positioning System</a:t>
            </a:r>
          </a:p>
        </p:txBody>
      </p:sp>
      <p:sp>
        <p:nvSpPr>
          <p:cNvPr id="3" name="Content Placeholder 2">
            <a:extLst>
              <a:ext uri="{FF2B5EF4-FFF2-40B4-BE49-F238E27FC236}">
                <a16:creationId xmlns:a16="http://schemas.microsoft.com/office/drawing/2014/main" id="{24ABE529-3681-43F4-B763-DFF2F9721BCB}"/>
              </a:ext>
            </a:extLst>
          </p:cNvPr>
          <p:cNvSpPr>
            <a:spLocks noGrp="1"/>
          </p:cNvSpPr>
          <p:nvPr>
            <p:ph idx="1"/>
          </p:nvPr>
        </p:nvSpPr>
        <p:spPr>
          <a:xfrm>
            <a:off x="838200" y="1333985"/>
            <a:ext cx="10515600" cy="4351338"/>
          </a:xfrm>
        </p:spPr>
        <p:txBody>
          <a:bodyPr>
            <a:normAutofit lnSpcReduction="10000"/>
          </a:bodyPr>
          <a:lstStyle/>
          <a:p>
            <a:pPr marL="457200" lvl="1" indent="0">
              <a:buNone/>
            </a:pPr>
            <a:endParaRPr lang="en-US" dirty="0">
              <a:latin typeface="+mj-lt"/>
            </a:endParaRPr>
          </a:p>
          <a:p>
            <a:r>
              <a:rPr lang="en-US" sz="3000" dirty="0">
                <a:latin typeface="+mj-lt"/>
              </a:rPr>
              <a:t>Satellites placed in Medium Earth Orbit (20,000 KM)</a:t>
            </a:r>
          </a:p>
          <a:p>
            <a:pPr lvl="1"/>
            <a:r>
              <a:rPr lang="en-US" sz="2600" dirty="0">
                <a:latin typeface="+mj-lt"/>
              </a:rPr>
              <a:t>Orbit earth twice per day</a:t>
            </a:r>
          </a:p>
          <a:p>
            <a:pPr lvl="1"/>
            <a:r>
              <a:rPr lang="en-US" sz="2600" dirty="0">
                <a:latin typeface="+mj-lt"/>
              </a:rPr>
              <a:t>Placed such that 4 are in view everywhere, always</a:t>
            </a:r>
          </a:p>
          <a:p>
            <a:pPr lvl="1"/>
            <a:r>
              <a:rPr lang="en-US" sz="2600" dirty="0">
                <a:latin typeface="+mj-lt"/>
              </a:rPr>
              <a:t>31 total in orbit as of November 2020</a:t>
            </a:r>
          </a:p>
          <a:p>
            <a:pPr lvl="2"/>
            <a:r>
              <a:rPr lang="en-US" sz="2600" dirty="0">
                <a:latin typeface="+mj-lt"/>
              </a:rPr>
              <a:t>Most recent launch November 5</a:t>
            </a:r>
            <a:r>
              <a:rPr lang="en-US" sz="2600" baseline="30000" dirty="0">
                <a:latin typeface="+mj-lt"/>
              </a:rPr>
              <a:t>th</a:t>
            </a:r>
            <a:r>
              <a:rPr lang="en-US" sz="2600" dirty="0">
                <a:latin typeface="+mj-lt"/>
              </a:rPr>
              <a:t> 2020</a:t>
            </a:r>
          </a:p>
          <a:p>
            <a:pPr lvl="2"/>
            <a:endParaRPr lang="en-US" dirty="0">
              <a:latin typeface="+mj-lt"/>
            </a:endParaRPr>
          </a:p>
          <a:p>
            <a:r>
              <a:rPr lang="en-US" sz="3000" dirty="0">
                <a:latin typeface="+mj-lt"/>
              </a:rPr>
              <a:t>Comparisons</a:t>
            </a:r>
          </a:p>
          <a:p>
            <a:pPr lvl="1"/>
            <a:r>
              <a:rPr lang="en-US" sz="2600" dirty="0">
                <a:latin typeface="+mj-lt"/>
              </a:rPr>
              <a:t>LEO 200-2000 km, ISS at 340 km</a:t>
            </a:r>
          </a:p>
          <a:p>
            <a:pPr lvl="1"/>
            <a:r>
              <a:rPr lang="en-US" sz="2600" dirty="0">
                <a:latin typeface="+mj-lt"/>
              </a:rPr>
              <a:t>GEO 35,000 km</a:t>
            </a:r>
          </a:p>
        </p:txBody>
      </p:sp>
      <p:sp>
        <p:nvSpPr>
          <p:cNvPr id="4" name="Slide Number Placeholder 3">
            <a:extLst>
              <a:ext uri="{FF2B5EF4-FFF2-40B4-BE49-F238E27FC236}">
                <a16:creationId xmlns:a16="http://schemas.microsoft.com/office/drawing/2014/main" id="{0851F59F-BD7A-4AEB-9446-5B4813D3EB91}"/>
              </a:ext>
            </a:extLst>
          </p:cNvPr>
          <p:cNvSpPr>
            <a:spLocks noGrp="1"/>
          </p:cNvSpPr>
          <p:nvPr>
            <p:ph type="sldNum" sz="quarter" idx="12"/>
          </p:nvPr>
        </p:nvSpPr>
        <p:spPr/>
        <p:txBody>
          <a:bodyPr/>
          <a:lstStyle/>
          <a:p>
            <a:fld id="{0778C724-3839-4D76-A707-B4C23905D055}" type="slidenum">
              <a:rPr lang="en-US" smtClean="0"/>
              <a:t>73</a:t>
            </a:fld>
            <a:endParaRPr lang="en-US"/>
          </a:p>
        </p:txBody>
      </p:sp>
      <p:pic>
        <p:nvPicPr>
          <p:cNvPr id="3074" name="Picture 2">
            <a:extLst>
              <a:ext uri="{FF2B5EF4-FFF2-40B4-BE49-F238E27FC236}">
                <a16:creationId xmlns:a16="http://schemas.microsoft.com/office/drawing/2014/main" id="{232E755A-C60D-4640-A833-9B90D5E72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766" y="3032743"/>
            <a:ext cx="3827629" cy="350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17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Global Positioning Service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568685"/>
            <a:ext cx="10515600" cy="4351338"/>
          </a:xfrm>
        </p:spPr>
        <p:txBody>
          <a:bodyPr/>
          <a:lstStyle/>
          <a:p>
            <a:r>
              <a:rPr lang="en-US" b="1" dirty="0">
                <a:latin typeface="+mj-lt"/>
              </a:rPr>
              <a:t>How does GPS work?</a:t>
            </a:r>
          </a:p>
          <a:p>
            <a:pPr lvl="1"/>
            <a:r>
              <a:rPr lang="en-US" dirty="0">
                <a:latin typeface="+mj-lt"/>
              </a:rPr>
              <a:t>Know the position of all satellites</a:t>
            </a:r>
          </a:p>
          <a:p>
            <a:pPr lvl="1"/>
            <a:r>
              <a:rPr lang="en-US" dirty="0">
                <a:latin typeface="+mj-lt"/>
              </a:rPr>
              <a:t>Receive signals from multiple satellites</a:t>
            </a:r>
          </a:p>
          <a:p>
            <a:pPr lvl="1"/>
            <a:r>
              <a:rPr lang="en-US" dirty="0">
                <a:latin typeface="+mj-lt"/>
              </a:rPr>
              <a:t>Determine distance from each satellite</a:t>
            </a:r>
          </a:p>
          <a:p>
            <a:pPr lvl="1"/>
            <a:r>
              <a:rPr lang="en-US" b="1" i="1" dirty="0">
                <a:latin typeface="+mj-lt"/>
              </a:rPr>
              <a:t>Trilateration</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74</a:t>
            </a:fld>
            <a:endParaRPr lang="en-US"/>
          </a:p>
        </p:txBody>
      </p:sp>
      <p:pic>
        <p:nvPicPr>
          <p:cNvPr id="5" name="Picture 2">
            <a:extLst>
              <a:ext uri="{FF2B5EF4-FFF2-40B4-BE49-F238E27FC236}">
                <a16:creationId xmlns:a16="http://schemas.microsoft.com/office/drawing/2014/main" id="{F625A53E-1C3D-15DD-677B-048665EC9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367" y="1568685"/>
            <a:ext cx="2822526" cy="2118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6854989-7C94-5C4B-6D5E-7D4FDEB1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4638" y="4001294"/>
            <a:ext cx="3765985" cy="211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79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3026-90AE-4946-8A7B-69097C403DB2}"/>
              </a:ext>
            </a:extLst>
          </p:cNvPr>
          <p:cNvSpPr>
            <a:spLocks noGrp="1"/>
          </p:cNvSpPr>
          <p:nvPr>
            <p:ph type="title"/>
          </p:nvPr>
        </p:nvSpPr>
        <p:spPr/>
        <p:txBody>
          <a:bodyPr/>
          <a:lstStyle/>
          <a:p>
            <a:r>
              <a:rPr lang="en-US" dirty="0"/>
              <a:t>What is trilateration?</a:t>
            </a:r>
          </a:p>
        </p:txBody>
      </p:sp>
      <p:sp>
        <p:nvSpPr>
          <p:cNvPr id="3" name="Content Placeholder 2">
            <a:extLst>
              <a:ext uri="{FF2B5EF4-FFF2-40B4-BE49-F238E27FC236}">
                <a16:creationId xmlns:a16="http://schemas.microsoft.com/office/drawing/2014/main" id="{D86655BA-0558-48B8-860F-EE13E662EAAA}"/>
              </a:ext>
            </a:extLst>
          </p:cNvPr>
          <p:cNvSpPr>
            <a:spLocks noGrp="1"/>
          </p:cNvSpPr>
          <p:nvPr>
            <p:ph idx="1"/>
          </p:nvPr>
        </p:nvSpPr>
        <p:spPr>
          <a:xfrm>
            <a:off x="838200" y="1430048"/>
            <a:ext cx="11020951" cy="5206364"/>
          </a:xfrm>
        </p:spPr>
        <p:txBody>
          <a:bodyPr>
            <a:normAutofit lnSpcReduction="10000"/>
          </a:bodyPr>
          <a:lstStyle/>
          <a:p>
            <a:r>
              <a:rPr lang="en-US" dirty="0">
                <a:latin typeface="+mj-lt"/>
              </a:rPr>
              <a:t>Determine distance from each beacon, then find position</a:t>
            </a:r>
          </a:p>
          <a:p>
            <a:pPr lvl="1"/>
            <a:r>
              <a:rPr lang="en-US" dirty="0">
                <a:latin typeface="+mj-lt"/>
              </a:rPr>
              <a:t>Apply trigonometry to solve triangle with beacons. </a:t>
            </a:r>
          </a:p>
          <a:p>
            <a:pPr lvl="1"/>
            <a:r>
              <a:rPr lang="en-US" dirty="0">
                <a:latin typeface="+mj-lt"/>
              </a:rPr>
              <a:t>Requires: 3 lengths (or some angles and lengths…)</a:t>
            </a:r>
          </a:p>
          <a:p>
            <a:pPr lvl="1"/>
            <a:r>
              <a:rPr lang="en-US" dirty="0">
                <a:latin typeface="+mj-lt"/>
              </a:rPr>
              <a:t>Solve two triangles and get 3D position</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Most common and accurate localization approach</a:t>
            </a:r>
          </a:p>
        </p:txBody>
      </p:sp>
      <p:pic>
        <p:nvPicPr>
          <p:cNvPr id="10" name="Picture 9">
            <a:extLst>
              <a:ext uri="{FF2B5EF4-FFF2-40B4-BE49-F238E27FC236}">
                <a16:creationId xmlns:a16="http://schemas.microsoft.com/office/drawing/2014/main" id="{76223147-FEDF-48CE-8AE1-BA6E2BB9AB6C}"/>
              </a:ext>
            </a:extLst>
          </p:cNvPr>
          <p:cNvPicPr>
            <a:picLocks noChangeAspect="1"/>
          </p:cNvPicPr>
          <p:nvPr/>
        </p:nvPicPr>
        <p:blipFill>
          <a:blip r:embed="rId2"/>
          <a:stretch>
            <a:fillRect/>
          </a:stretch>
        </p:blipFill>
        <p:spPr>
          <a:xfrm>
            <a:off x="4585755" y="3109332"/>
            <a:ext cx="2438740" cy="2648320"/>
          </a:xfrm>
          <a:prstGeom prst="rect">
            <a:avLst/>
          </a:prstGeom>
        </p:spPr>
      </p:pic>
      <p:pic>
        <p:nvPicPr>
          <p:cNvPr id="8" name="Picture 7">
            <a:extLst>
              <a:ext uri="{FF2B5EF4-FFF2-40B4-BE49-F238E27FC236}">
                <a16:creationId xmlns:a16="http://schemas.microsoft.com/office/drawing/2014/main" id="{76FF3DA6-D848-45C5-8B1E-6C247EC44CFB}"/>
              </a:ext>
            </a:extLst>
          </p:cNvPr>
          <p:cNvPicPr>
            <a:picLocks noChangeAspect="1"/>
          </p:cNvPicPr>
          <p:nvPr/>
        </p:nvPicPr>
        <p:blipFill rotWithShape="1">
          <a:blip r:embed="rId3"/>
          <a:srcRect l="6393"/>
          <a:stretch/>
        </p:blipFill>
        <p:spPr>
          <a:xfrm>
            <a:off x="928759" y="3150886"/>
            <a:ext cx="2295383" cy="2463591"/>
          </a:xfrm>
          <a:prstGeom prst="rect">
            <a:avLst/>
          </a:prstGeom>
        </p:spPr>
      </p:pic>
      <p:pic>
        <p:nvPicPr>
          <p:cNvPr id="12" name="Picture 11">
            <a:extLst>
              <a:ext uri="{FF2B5EF4-FFF2-40B4-BE49-F238E27FC236}">
                <a16:creationId xmlns:a16="http://schemas.microsoft.com/office/drawing/2014/main" id="{136033F7-9F91-4411-A359-AF63502ADA60}"/>
              </a:ext>
            </a:extLst>
          </p:cNvPr>
          <p:cNvPicPr>
            <a:picLocks noChangeAspect="1"/>
          </p:cNvPicPr>
          <p:nvPr/>
        </p:nvPicPr>
        <p:blipFill>
          <a:blip r:embed="rId4"/>
          <a:stretch>
            <a:fillRect/>
          </a:stretch>
        </p:blipFill>
        <p:spPr>
          <a:xfrm>
            <a:off x="8610600" y="2417229"/>
            <a:ext cx="2775952" cy="3232001"/>
          </a:xfrm>
          <a:prstGeom prst="rect">
            <a:avLst/>
          </a:prstGeom>
        </p:spPr>
      </p:pic>
      <p:sp>
        <p:nvSpPr>
          <p:cNvPr id="13" name="Arrow: Right 12">
            <a:extLst>
              <a:ext uri="{FF2B5EF4-FFF2-40B4-BE49-F238E27FC236}">
                <a16:creationId xmlns:a16="http://schemas.microsoft.com/office/drawing/2014/main" id="{C0ABBC0B-310A-4B9F-BD3A-40AD799BAD5F}"/>
              </a:ext>
            </a:extLst>
          </p:cNvPr>
          <p:cNvSpPr/>
          <p:nvPr/>
        </p:nvSpPr>
        <p:spPr>
          <a:xfrm>
            <a:off x="3840421" y="3791130"/>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09FD062-1724-4636-B22D-06A24F7EBC15}"/>
              </a:ext>
            </a:extLst>
          </p:cNvPr>
          <p:cNvSpPr/>
          <p:nvPr/>
        </p:nvSpPr>
        <p:spPr>
          <a:xfrm>
            <a:off x="7301179" y="3680365"/>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450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idx="4294967295"/>
          </p:nvPr>
        </p:nvSpPr>
        <p:spPr>
          <a:xfrm>
            <a:off x="631037" y="231143"/>
            <a:ext cx="10139810" cy="852487"/>
          </a:xfrm>
        </p:spPr>
        <p:txBody>
          <a:bodyPr>
            <a:normAutofit/>
          </a:bodyPr>
          <a:lstStyle/>
          <a:p>
            <a:pPr eaLnBrk="1" hangingPunct="1"/>
            <a:r>
              <a:rPr lang="en-US" sz="4000" dirty="0">
                <a:latin typeface="+mn-lt"/>
              </a:rPr>
              <a:t>Range based </a:t>
            </a:r>
            <a:r>
              <a:rPr lang="en-US" sz="4000" dirty="0" err="1">
                <a:latin typeface="+mn-lt"/>
              </a:rPr>
              <a:t>localisation</a:t>
            </a:r>
            <a:r>
              <a:rPr lang="en-US" sz="4000" dirty="0">
                <a:latin typeface="+mn-lt"/>
              </a:rPr>
              <a:t> system</a:t>
            </a:r>
          </a:p>
        </p:txBody>
      </p:sp>
      <p:pic>
        <p:nvPicPr>
          <p:cNvPr id="389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799" y="1563946"/>
            <a:ext cx="41402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6"/>
          <p:cNvSpPr>
            <a:spLocks noChangeArrowheads="1"/>
          </p:cNvSpPr>
          <p:nvPr/>
        </p:nvSpPr>
        <p:spPr bwMode="auto">
          <a:xfrm>
            <a:off x="5706687" y="2277849"/>
            <a:ext cx="6280526"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dirty="0"/>
          </a:p>
          <a:p>
            <a:r>
              <a:rPr lang="en-US" sz="2400" dirty="0">
                <a:latin typeface="+mj-lt"/>
              </a:rPr>
              <a:t>Beacon/Anchor/Landmark</a:t>
            </a:r>
          </a:p>
          <a:p>
            <a:pPr>
              <a:buFont typeface="Arial" charset="0"/>
              <a:buChar char="•"/>
            </a:pPr>
            <a:r>
              <a:rPr lang="en-US" sz="2400" dirty="0">
                <a:latin typeface="+mj-lt"/>
              </a:rPr>
              <a:t> Ranging</a:t>
            </a:r>
          </a:p>
          <a:p>
            <a:pPr>
              <a:buFont typeface="Arial" charset="0"/>
              <a:buChar char="•"/>
            </a:pPr>
            <a:endParaRPr lang="en-US" sz="2400" dirty="0">
              <a:latin typeface="+mj-lt"/>
            </a:endParaRPr>
          </a:p>
          <a:p>
            <a:r>
              <a:rPr lang="en-US" sz="2400" dirty="0">
                <a:latin typeface="+mj-lt"/>
              </a:rPr>
              <a:t>How many beacons do you need?</a:t>
            </a:r>
          </a:p>
          <a:p>
            <a:pPr marL="342900" indent="-342900">
              <a:buFont typeface="Arial" panose="020B0604020202020204" pitchFamily="34" charset="0"/>
              <a:buChar char="•"/>
            </a:pPr>
            <a:r>
              <a:rPr lang="en-US" sz="2400" dirty="0">
                <a:latin typeface="+mj-lt"/>
              </a:rPr>
              <a:t>3 anchors gets a 2D location</a:t>
            </a:r>
          </a:p>
          <a:p>
            <a:pPr marL="342900" indent="-342900">
              <a:buFont typeface="Arial" panose="020B0604020202020204" pitchFamily="34" charset="0"/>
              <a:buChar char="•"/>
            </a:pPr>
            <a:r>
              <a:rPr lang="en-US" sz="2400" dirty="0">
                <a:latin typeface="+mj-lt"/>
              </a:rPr>
              <a:t>4 anchors gets a 3D location</a:t>
            </a:r>
          </a:p>
          <a:p>
            <a:endParaRPr lang="en-US" sz="2600" dirty="0">
              <a:latin typeface="+mj-lt"/>
            </a:endParaRPr>
          </a:p>
          <a:p>
            <a:pPr>
              <a:buFont typeface="Arial" charset="0"/>
              <a:buChar char="•"/>
            </a:pPr>
            <a:endParaRPr lang="en-SG" dirty="0"/>
          </a:p>
        </p:txBody>
      </p:sp>
    </p:spTree>
    <p:extLst>
      <p:ext uri="{BB962C8B-B14F-4D97-AF65-F5344CB8AC3E}">
        <p14:creationId xmlns:p14="http://schemas.microsoft.com/office/powerpoint/2010/main" val="1791301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849821" y="253583"/>
            <a:ext cx="10846645" cy="852487"/>
          </a:xfrm>
        </p:spPr>
        <p:txBody>
          <a:bodyPr>
            <a:normAutofit/>
          </a:bodyPr>
          <a:lstStyle/>
          <a:p>
            <a:pPr eaLnBrk="1" hangingPunct="1"/>
            <a:r>
              <a:rPr lang="en-US" sz="4000" dirty="0">
                <a:latin typeface="+mn-lt"/>
              </a:rPr>
              <a:t>What are anchor (beaconing) nodes?</a:t>
            </a:r>
          </a:p>
        </p:txBody>
      </p:sp>
      <p:sp>
        <p:nvSpPr>
          <p:cNvPr id="39940" name="Rectangle 3"/>
          <p:cNvSpPr>
            <a:spLocks noGrp="1" noChangeArrowheads="1"/>
          </p:cNvSpPr>
          <p:nvPr>
            <p:ph type="body" idx="4294967295"/>
          </p:nvPr>
        </p:nvSpPr>
        <p:spPr>
          <a:xfrm>
            <a:off x="849820" y="1251457"/>
            <a:ext cx="10919573" cy="4684713"/>
          </a:xfrm>
        </p:spPr>
        <p:txBody>
          <a:bodyPr/>
          <a:lstStyle/>
          <a:p>
            <a:pPr eaLnBrk="1" hangingPunct="1">
              <a:lnSpc>
                <a:spcPct val="90000"/>
              </a:lnSpc>
            </a:pPr>
            <a:r>
              <a:rPr lang="en-US" dirty="0">
                <a:latin typeface="+mj-lt"/>
              </a:rPr>
              <a:t>Necessary to localize a network in a global coordinate system, also they can be used for finding relative coordinates</a:t>
            </a:r>
          </a:p>
          <a:p>
            <a:pPr eaLnBrk="1" hangingPunct="1">
              <a:lnSpc>
                <a:spcPct val="90000"/>
              </a:lnSpc>
            </a:pPr>
            <a:r>
              <a:rPr lang="en-US" dirty="0">
                <a:latin typeface="+mj-lt"/>
              </a:rPr>
              <a:t>At a minimum</a:t>
            </a:r>
          </a:p>
          <a:p>
            <a:pPr lvl="1" eaLnBrk="1" hangingPunct="1">
              <a:lnSpc>
                <a:spcPct val="90000"/>
              </a:lnSpc>
            </a:pPr>
            <a:r>
              <a:rPr lang="en-US" dirty="0">
                <a:latin typeface="+mj-lt"/>
              </a:rPr>
              <a:t>Three (non-collinear) beacons required to define a global coordinate system in two dimensions</a:t>
            </a:r>
          </a:p>
          <a:p>
            <a:pPr lvl="1" eaLnBrk="1" hangingPunct="1">
              <a:lnSpc>
                <a:spcPct val="90000"/>
              </a:lnSpc>
            </a:pPr>
            <a:r>
              <a:rPr lang="en-US" dirty="0">
                <a:latin typeface="+mj-lt"/>
              </a:rPr>
              <a:t>Four non-coplanar beacons for 3-D coordinates</a:t>
            </a:r>
          </a:p>
          <a:p>
            <a:pPr eaLnBrk="1" hangingPunct="1">
              <a:lnSpc>
                <a:spcPct val="90000"/>
              </a:lnSpc>
            </a:pPr>
            <a:r>
              <a:rPr lang="en-US" dirty="0">
                <a:latin typeface="+mj-lt"/>
              </a:rPr>
              <a:t>Beacon Placement</a:t>
            </a:r>
          </a:p>
          <a:p>
            <a:pPr lvl="1" eaLnBrk="1" hangingPunct="1">
              <a:lnSpc>
                <a:spcPct val="90000"/>
              </a:lnSpc>
            </a:pPr>
            <a:r>
              <a:rPr lang="en-US" dirty="0">
                <a:latin typeface="+mj-lt"/>
              </a:rPr>
              <a:t>Significant impact on localization</a:t>
            </a:r>
          </a:p>
          <a:p>
            <a:pPr lvl="1" eaLnBrk="1" hangingPunct="1">
              <a:lnSpc>
                <a:spcPct val="90000"/>
              </a:lnSpc>
            </a:pPr>
            <a:r>
              <a:rPr lang="en-US" dirty="0">
                <a:latin typeface="+mj-lt"/>
              </a:rPr>
              <a:t>Improves accuracy if placed in a convex hull around the network, additional beacon at the center</a:t>
            </a:r>
          </a:p>
        </p:txBody>
      </p:sp>
    </p:spTree>
    <p:extLst>
      <p:ext uri="{BB962C8B-B14F-4D97-AF65-F5344CB8AC3E}">
        <p14:creationId xmlns:p14="http://schemas.microsoft.com/office/powerpoint/2010/main" val="42051427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849821" y="253583"/>
            <a:ext cx="10846645" cy="852487"/>
          </a:xfrm>
        </p:spPr>
        <p:txBody>
          <a:bodyPr>
            <a:normAutofit/>
          </a:bodyPr>
          <a:lstStyle/>
          <a:p>
            <a:pPr eaLnBrk="1" hangingPunct="1"/>
            <a:r>
              <a:rPr lang="en-US" sz="4000" dirty="0">
                <a:latin typeface="+mn-lt"/>
              </a:rPr>
              <a:t>Trilateration using beacons sent using light</a:t>
            </a:r>
          </a:p>
        </p:txBody>
      </p:sp>
      <p:pic>
        <p:nvPicPr>
          <p:cNvPr id="2" name="Online Media 1" descr="Luxapose: Indoor Positioning with Mobile Phones and Visible Light">
            <a:hlinkClick r:id="" action="ppaction://media"/>
            <a:extLst>
              <a:ext uri="{FF2B5EF4-FFF2-40B4-BE49-F238E27FC236}">
                <a16:creationId xmlns:a16="http://schemas.microsoft.com/office/drawing/2014/main" id="{01B05760-E362-2D59-2218-6ED53327C31C}"/>
              </a:ext>
            </a:extLst>
          </p:cNvPr>
          <p:cNvPicPr>
            <a:picLocks noRot="1" noChangeAspect="1"/>
          </p:cNvPicPr>
          <p:nvPr>
            <a:videoFile r:link="rId1"/>
          </p:nvPr>
        </p:nvPicPr>
        <p:blipFill>
          <a:blip r:embed="rId4"/>
          <a:stretch>
            <a:fillRect/>
          </a:stretch>
        </p:blipFill>
        <p:spPr>
          <a:xfrm>
            <a:off x="1540829" y="1106070"/>
            <a:ext cx="9110341" cy="5147342"/>
          </a:xfrm>
          <a:prstGeom prst="rect">
            <a:avLst/>
          </a:prstGeom>
        </p:spPr>
      </p:pic>
      <p:sp>
        <p:nvSpPr>
          <p:cNvPr id="4" name="TextBox 3">
            <a:extLst>
              <a:ext uri="{FF2B5EF4-FFF2-40B4-BE49-F238E27FC236}">
                <a16:creationId xmlns:a16="http://schemas.microsoft.com/office/drawing/2014/main" id="{065C676E-6338-8308-6155-A78913148115}"/>
              </a:ext>
            </a:extLst>
          </p:cNvPr>
          <p:cNvSpPr txBox="1"/>
          <p:nvPr/>
        </p:nvSpPr>
        <p:spPr>
          <a:xfrm>
            <a:off x="342199" y="6373584"/>
            <a:ext cx="11281340" cy="461665"/>
          </a:xfrm>
          <a:prstGeom prst="rect">
            <a:avLst/>
          </a:prstGeom>
          <a:noFill/>
        </p:spPr>
        <p:txBody>
          <a:bodyPr wrap="square">
            <a:spAutoFit/>
          </a:bodyPr>
          <a:lstStyle/>
          <a:p>
            <a:r>
              <a:rPr lang="en-SG" sz="1200" b="0" dirty="0">
                <a:solidFill>
                  <a:srgbClr val="333333"/>
                </a:solidFill>
                <a:effectLst/>
                <a:latin typeface="+mj-lt"/>
              </a:rPr>
              <a:t>Ye-Sheng </a:t>
            </a:r>
            <a:r>
              <a:rPr lang="en-SG" sz="1200" b="0" dirty="0" err="1">
                <a:solidFill>
                  <a:srgbClr val="333333"/>
                </a:solidFill>
                <a:effectLst/>
                <a:latin typeface="+mj-lt"/>
              </a:rPr>
              <a:t>Kuo</a:t>
            </a:r>
            <a:r>
              <a:rPr lang="en-SG" sz="1200" b="0" dirty="0">
                <a:solidFill>
                  <a:srgbClr val="333333"/>
                </a:solidFill>
                <a:effectLst/>
                <a:latin typeface="+mj-lt"/>
              </a:rPr>
              <a:t>, Pat </a:t>
            </a:r>
            <a:r>
              <a:rPr lang="en-SG" sz="1200" b="0" dirty="0" err="1">
                <a:solidFill>
                  <a:srgbClr val="333333"/>
                </a:solidFill>
                <a:effectLst/>
                <a:latin typeface="+mj-lt"/>
              </a:rPr>
              <a:t>Pannuto</a:t>
            </a:r>
            <a:r>
              <a:rPr lang="en-SG" sz="1200" b="0" dirty="0">
                <a:solidFill>
                  <a:srgbClr val="333333"/>
                </a:solidFill>
                <a:effectLst/>
                <a:latin typeface="+mj-lt"/>
              </a:rPr>
              <a:t>, Ko-Jen Hsiao, and Prabal Dutta. 2014. </a:t>
            </a:r>
            <a:r>
              <a:rPr lang="en-SG" sz="1200" b="0" dirty="0" err="1">
                <a:solidFill>
                  <a:srgbClr val="333333"/>
                </a:solidFill>
                <a:effectLst/>
                <a:latin typeface="+mj-lt"/>
              </a:rPr>
              <a:t>Luxapose</a:t>
            </a:r>
            <a:r>
              <a:rPr lang="en-SG" sz="1200" b="0" dirty="0">
                <a:solidFill>
                  <a:srgbClr val="333333"/>
                </a:solidFill>
                <a:effectLst/>
                <a:latin typeface="+mj-lt"/>
              </a:rPr>
              <a:t>: indoor positioning with mobile phones and visible light. In Proceedings of the 20th annual international conference on Mobile computing and networking (</a:t>
            </a:r>
            <a:r>
              <a:rPr lang="en-SG" sz="1200" b="0" dirty="0" err="1">
                <a:solidFill>
                  <a:srgbClr val="333333"/>
                </a:solidFill>
                <a:effectLst/>
                <a:latin typeface="+mj-lt"/>
              </a:rPr>
              <a:t>MobiCom</a:t>
            </a:r>
            <a:r>
              <a:rPr lang="en-SG" sz="1200" b="0" dirty="0">
                <a:solidFill>
                  <a:srgbClr val="333333"/>
                </a:solidFill>
                <a:effectLst/>
                <a:latin typeface="+mj-lt"/>
              </a:rPr>
              <a:t> '14)</a:t>
            </a:r>
            <a:endParaRPr lang="en-US" sz="1200" dirty="0">
              <a:latin typeface="+mj-lt"/>
            </a:endParaRPr>
          </a:p>
        </p:txBody>
      </p:sp>
    </p:spTree>
    <p:extLst>
      <p:ext uri="{BB962C8B-B14F-4D97-AF65-F5344CB8AC3E}">
        <p14:creationId xmlns:p14="http://schemas.microsoft.com/office/powerpoint/2010/main" val="15398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33BF-0E2B-486A-A07D-1777EC2FDDD6}"/>
              </a:ext>
            </a:extLst>
          </p:cNvPr>
          <p:cNvSpPr>
            <a:spLocks noGrp="1"/>
          </p:cNvSpPr>
          <p:nvPr>
            <p:ph type="title"/>
          </p:nvPr>
        </p:nvSpPr>
        <p:spPr/>
        <p:txBody>
          <a:bodyPr/>
          <a:lstStyle/>
          <a:p>
            <a:r>
              <a:rPr lang="en-US" dirty="0"/>
              <a:t>GPS PHY</a:t>
            </a:r>
          </a:p>
        </p:txBody>
      </p:sp>
      <p:sp>
        <p:nvSpPr>
          <p:cNvPr id="3" name="Content Placeholder 2">
            <a:extLst>
              <a:ext uri="{FF2B5EF4-FFF2-40B4-BE49-F238E27FC236}">
                <a16:creationId xmlns:a16="http://schemas.microsoft.com/office/drawing/2014/main" id="{D8A2876C-877F-4795-A594-D4EF89FBDAAC}"/>
              </a:ext>
            </a:extLst>
          </p:cNvPr>
          <p:cNvSpPr>
            <a:spLocks noGrp="1"/>
          </p:cNvSpPr>
          <p:nvPr>
            <p:ph idx="1"/>
          </p:nvPr>
        </p:nvSpPr>
        <p:spPr/>
        <p:txBody>
          <a:bodyPr>
            <a:normAutofit lnSpcReduction="10000"/>
          </a:bodyPr>
          <a:lstStyle/>
          <a:p>
            <a:r>
              <a:rPr lang="en-US" dirty="0">
                <a:latin typeface="+mj-lt"/>
              </a:rPr>
              <a:t>GPS frequency</a:t>
            </a:r>
          </a:p>
          <a:p>
            <a:pPr lvl="1"/>
            <a:r>
              <a:rPr lang="en-US" dirty="0">
                <a:latin typeface="+mj-lt"/>
              </a:rPr>
              <a:t>1.2 GHz and 1.5 GHz</a:t>
            </a:r>
          </a:p>
          <a:p>
            <a:pPr lvl="1"/>
            <a:r>
              <a:rPr lang="en-US" dirty="0">
                <a:latin typeface="+mj-lt"/>
              </a:rPr>
              <a:t>10-15 MHz bandwidth</a:t>
            </a:r>
          </a:p>
          <a:p>
            <a:endParaRPr lang="en-US" dirty="0">
              <a:latin typeface="+mj-lt"/>
            </a:endParaRPr>
          </a:p>
          <a:p>
            <a:r>
              <a:rPr lang="en-US" dirty="0">
                <a:latin typeface="+mj-lt"/>
              </a:rPr>
              <a:t>BPSK modulation</a:t>
            </a:r>
          </a:p>
          <a:p>
            <a:endParaRPr lang="en-US" dirty="0">
              <a:latin typeface="+mj-lt"/>
            </a:endParaRPr>
          </a:p>
          <a:p>
            <a:r>
              <a:rPr lang="en-US" dirty="0">
                <a:latin typeface="+mj-lt"/>
              </a:rPr>
              <a:t>Signal has to travel 20,000 km, but most of that is through space</a:t>
            </a:r>
          </a:p>
          <a:p>
            <a:pPr lvl="1"/>
            <a:r>
              <a:rPr lang="en-US" dirty="0">
                <a:latin typeface="+mj-lt"/>
              </a:rPr>
              <a:t>Tx power 25 Watts (44 dBm)</a:t>
            </a:r>
          </a:p>
          <a:p>
            <a:pPr lvl="1"/>
            <a:r>
              <a:rPr lang="en-US" dirty="0">
                <a:latin typeface="+mj-lt"/>
              </a:rPr>
              <a:t>Rx sensitivity -140 dBm to -160 dBm (50 bps data rate)</a:t>
            </a:r>
          </a:p>
          <a:p>
            <a:pPr lvl="1"/>
            <a:r>
              <a:rPr lang="en-US" dirty="0">
                <a:latin typeface="+mj-lt"/>
              </a:rPr>
              <a:t>~200 dBm total link budget</a:t>
            </a:r>
          </a:p>
        </p:txBody>
      </p:sp>
      <p:sp>
        <p:nvSpPr>
          <p:cNvPr id="4" name="Slide Number Placeholder 3">
            <a:extLst>
              <a:ext uri="{FF2B5EF4-FFF2-40B4-BE49-F238E27FC236}">
                <a16:creationId xmlns:a16="http://schemas.microsoft.com/office/drawing/2014/main" id="{25708CFE-2EC5-463D-A4EE-2F147EAD4DDC}"/>
              </a:ext>
            </a:extLst>
          </p:cNvPr>
          <p:cNvSpPr>
            <a:spLocks noGrp="1"/>
          </p:cNvSpPr>
          <p:nvPr>
            <p:ph type="sldNum" sz="quarter" idx="12"/>
          </p:nvPr>
        </p:nvSpPr>
        <p:spPr/>
        <p:txBody>
          <a:bodyPr/>
          <a:lstStyle/>
          <a:p>
            <a:fld id="{0778C724-3839-4D76-A707-B4C23905D055}" type="slidenum">
              <a:rPr lang="en-US" smtClean="0"/>
              <a:t>79</a:t>
            </a:fld>
            <a:endParaRPr lang="en-US"/>
          </a:p>
        </p:txBody>
      </p:sp>
      <p:pic>
        <p:nvPicPr>
          <p:cNvPr id="7170" name="Picture 2">
            <a:extLst>
              <a:ext uri="{FF2B5EF4-FFF2-40B4-BE49-F238E27FC236}">
                <a16:creationId xmlns:a16="http://schemas.microsoft.com/office/drawing/2014/main" id="{4ADDD529-B137-4A61-8A48-6F9BA1994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300" y="228600"/>
            <a:ext cx="6386094" cy="349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11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60FE-28CB-4440-838D-05C9D9A7B773}"/>
              </a:ext>
            </a:extLst>
          </p:cNvPr>
          <p:cNvSpPr>
            <a:spLocks noGrp="1"/>
          </p:cNvSpPr>
          <p:nvPr>
            <p:ph type="title"/>
          </p:nvPr>
        </p:nvSpPr>
        <p:spPr/>
        <p:txBody>
          <a:bodyPr/>
          <a:lstStyle/>
          <a:p>
            <a:r>
              <a:rPr lang="en-US" dirty="0"/>
              <a:t>Wireless is a shared medium</a:t>
            </a:r>
          </a:p>
        </p:txBody>
      </p:sp>
      <p:sp>
        <p:nvSpPr>
          <p:cNvPr id="3" name="Content Placeholder 2">
            <a:extLst>
              <a:ext uri="{FF2B5EF4-FFF2-40B4-BE49-F238E27FC236}">
                <a16:creationId xmlns:a16="http://schemas.microsoft.com/office/drawing/2014/main" id="{76F1FFE2-CDFD-46B4-811F-4E9FF191BA25}"/>
              </a:ext>
            </a:extLst>
          </p:cNvPr>
          <p:cNvSpPr>
            <a:spLocks noGrp="1"/>
          </p:cNvSpPr>
          <p:nvPr>
            <p:ph idx="1"/>
          </p:nvPr>
        </p:nvSpPr>
        <p:spPr>
          <a:xfrm>
            <a:off x="760999" y="1560365"/>
            <a:ext cx="6117474" cy="5161109"/>
          </a:xfrm>
        </p:spPr>
        <p:txBody>
          <a:bodyPr/>
          <a:lstStyle/>
          <a:p>
            <a:r>
              <a:rPr lang="en-US" dirty="0"/>
              <a:t>Wired communication has signals confined to a conductor</a:t>
            </a:r>
          </a:p>
          <a:p>
            <a:pPr lvl="1"/>
            <a:r>
              <a:rPr lang="en-US" dirty="0">
                <a:latin typeface="+mj-lt"/>
              </a:rPr>
              <a:t>Copper or fiber</a:t>
            </a:r>
          </a:p>
          <a:p>
            <a:pPr lvl="1"/>
            <a:r>
              <a:rPr lang="en-US" dirty="0">
                <a:latin typeface="+mj-lt"/>
              </a:rPr>
              <a:t>Guides energy to destination</a:t>
            </a:r>
          </a:p>
          <a:p>
            <a:pPr lvl="1"/>
            <a:r>
              <a:rPr lang="en-US" dirty="0">
                <a:latin typeface="+mj-lt"/>
              </a:rPr>
              <a:t>Protects signal from interference</a:t>
            </a:r>
          </a:p>
          <a:p>
            <a:pPr lvl="1"/>
            <a:endParaRPr lang="en-US" dirty="0">
              <a:latin typeface="+mj-lt"/>
            </a:endParaRPr>
          </a:p>
          <a:p>
            <a:r>
              <a:rPr lang="en-US" dirty="0"/>
              <a:t>Wireless communication is inherently broadcast in nature</a:t>
            </a:r>
          </a:p>
          <a:p>
            <a:pPr lvl="1"/>
            <a:r>
              <a:rPr lang="en-US" dirty="0">
                <a:latin typeface="+mj-lt"/>
              </a:rPr>
              <a:t>Energy is distributed in space</a:t>
            </a:r>
          </a:p>
          <a:p>
            <a:pPr lvl="1"/>
            <a:r>
              <a:rPr lang="en-US" dirty="0">
                <a:latin typeface="+mj-lt"/>
              </a:rPr>
              <a:t>Signals must compete with other signals in same frequency band</a:t>
            </a:r>
          </a:p>
        </p:txBody>
      </p:sp>
      <p:sp>
        <p:nvSpPr>
          <p:cNvPr id="4" name="Slide Number Placeholder 3">
            <a:extLst>
              <a:ext uri="{FF2B5EF4-FFF2-40B4-BE49-F238E27FC236}">
                <a16:creationId xmlns:a16="http://schemas.microsoft.com/office/drawing/2014/main" id="{4649FE36-2701-4E81-BDAD-DA1372DA50E8}"/>
              </a:ext>
            </a:extLst>
          </p:cNvPr>
          <p:cNvSpPr>
            <a:spLocks noGrp="1"/>
          </p:cNvSpPr>
          <p:nvPr>
            <p:ph type="sldNum" sz="quarter" idx="12"/>
          </p:nvPr>
        </p:nvSpPr>
        <p:spPr/>
        <p:txBody>
          <a:bodyPr/>
          <a:lstStyle/>
          <a:p>
            <a:fld id="{0778C724-3839-4D76-A707-B4C23905D055}" type="slidenum">
              <a:rPr lang="en-US" smtClean="0"/>
              <a:t>8</a:t>
            </a:fld>
            <a:endParaRPr lang="en-US"/>
          </a:p>
        </p:txBody>
      </p:sp>
      <p:cxnSp>
        <p:nvCxnSpPr>
          <p:cNvPr id="6" name="Straight Connector 5">
            <a:extLst>
              <a:ext uri="{FF2B5EF4-FFF2-40B4-BE49-F238E27FC236}">
                <a16:creationId xmlns:a16="http://schemas.microsoft.com/office/drawing/2014/main" id="{E3C1A283-D517-4619-8552-1D4B154F9C2D}"/>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entagon 7">
            <a:extLst>
              <a:ext uri="{FF2B5EF4-FFF2-40B4-BE49-F238E27FC236}">
                <a16:creationId xmlns:a16="http://schemas.microsoft.com/office/drawing/2014/main" id="{2C6A1587-724F-436E-9FFA-E1285FEFC43D}"/>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922FFFE1-3399-4AB6-8810-527C57289EA3}"/>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938AB7B4-66D3-4E6B-81D6-22C68A42321F}"/>
              </a:ext>
            </a:extLst>
          </p:cNvPr>
          <p:cNvSpPr/>
          <p:nvPr/>
        </p:nvSpPr>
        <p:spPr>
          <a:xfrm>
            <a:off x="8534399" y="42545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9E2381B6-4078-4711-BF18-33421A1C1F94}"/>
              </a:ext>
            </a:extLst>
          </p:cNvPr>
          <p:cNvSpPr/>
          <p:nvPr/>
        </p:nvSpPr>
        <p:spPr>
          <a:xfrm>
            <a:off x="9372600" y="48005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348FFF-9AD4-4EE7-B04A-0EF302D78A63}"/>
              </a:ext>
            </a:extLst>
          </p:cNvPr>
          <p:cNvSpPr/>
          <p:nvPr/>
        </p:nvSpPr>
        <p:spPr>
          <a:xfrm>
            <a:off x="7435847" y="3155948"/>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E69078-922F-482B-8A06-7A206B0DC49C}"/>
              </a:ext>
            </a:extLst>
          </p:cNvPr>
          <p:cNvSpPr/>
          <p:nvPr/>
        </p:nvSpPr>
        <p:spPr>
          <a:xfrm>
            <a:off x="8280398" y="3702047"/>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2718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39A0-A5D6-4359-9C7D-ED800E7AF059}"/>
              </a:ext>
            </a:extLst>
          </p:cNvPr>
          <p:cNvSpPr>
            <a:spLocks noGrp="1"/>
          </p:cNvSpPr>
          <p:nvPr>
            <p:ph type="title"/>
          </p:nvPr>
        </p:nvSpPr>
        <p:spPr/>
        <p:txBody>
          <a:bodyPr/>
          <a:lstStyle/>
          <a:p>
            <a:r>
              <a:rPr lang="en-US" dirty="0"/>
              <a:t>GPS transmissions</a:t>
            </a:r>
          </a:p>
        </p:txBody>
      </p:sp>
      <p:sp>
        <p:nvSpPr>
          <p:cNvPr id="3" name="Content Placeholder 2">
            <a:extLst>
              <a:ext uri="{FF2B5EF4-FFF2-40B4-BE49-F238E27FC236}">
                <a16:creationId xmlns:a16="http://schemas.microsoft.com/office/drawing/2014/main" id="{0A65EEA7-1A84-4A94-81E0-FDBA3DA369EC}"/>
              </a:ext>
            </a:extLst>
          </p:cNvPr>
          <p:cNvSpPr>
            <a:spLocks noGrp="1"/>
          </p:cNvSpPr>
          <p:nvPr>
            <p:ph idx="1"/>
          </p:nvPr>
        </p:nvSpPr>
        <p:spPr/>
        <p:txBody>
          <a:bodyPr/>
          <a:lstStyle/>
          <a:p>
            <a:r>
              <a:rPr lang="en-US" dirty="0">
                <a:latin typeface="+mj-lt"/>
              </a:rPr>
              <a:t>Each satellite sends a unique pseudo-random number sequence</a:t>
            </a:r>
          </a:p>
          <a:p>
            <a:pPr lvl="1"/>
            <a:r>
              <a:rPr lang="en-US" dirty="0">
                <a:latin typeface="+mj-lt"/>
              </a:rPr>
              <a:t>Sequence repeats in time (over minutes) and is well-known</a:t>
            </a:r>
          </a:p>
          <a:p>
            <a:pPr lvl="1"/>
            <a:r>
              <a:rPr lang="en-US" dirty="0">
                <a:latin typeface="+mj-lt"/>
              </a:rPr>
              <a:t>Position in signal is used to calculate time of flight</a:t>
            </a:r>
          </a:p>
        </p:txBody>
      </p:sp>
      <p:sp>
        <p:nvSpPr>
          <p:cNvPr id="4" name="Slide Number Placeholder 3">
            <a:extLst>
              <a:ext uri="{FF2B5EF4-FFF2-40B4-BE49-F238E27FC236}">
                <a16:creationId xmlns:a16="http://schemas.microsoft.com/office/drawing/2014/main" id="{395A29FB-EF5C-49F9-AEEF-013BE9C86791}"/>
              </a:ext>
            </a:extLst>
          </p:cNvPr>
          <p:cNvSpPr>
            <a:spLocks noGrp="1"/>
          </p:cNvSpPr>
          <p:nvPr>
            <p:ph type="sldNum" sz="quarter" idx="12"/>
          </p:nvPr>
        </p:nvSpPr>
        <p:spPr/>
        <p:txBody>
          <a:bodyPr/>
          <a:lstStyle/>
          <a:p>
            <a:fld id="{0778C724-3839-4D76-A707-B4C23905D055}" type="slidenum">
              <a:rPr lang="en-US" smtClean="0"/>
              <a:t>80</a:t>
            </a:fld>
            <a:endParaRPr lang="en-US"/>
          </a:p>
        </p:txBody>
      </p:sp>
      <p:pic>
        <p:nvPicPr>
          <p:cNvPr id="5124" name="Picture 4" descr="Introduction to navstar gps">
            <a:extLst>
              <a:ext uri="{FF2B5EF4-FFF2-40B4-BE49-F238E27FC236}">
                <a16:creationId xmlns:a16="http://schemas.microsoft.com/office/drawing/2014/main" id="{2C5EF6A8-EE37-4BC6-8BCC-CC66C0939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43" b="5980"/>
          <a:stretch/>
        </p:blipFill>
        <p:spPr bwMode="auto">
          <a:xfrm>
            <a:off x="3263082" y="3579062"/>
            <a:ext cx="5263833" cy="28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054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GPS requires signals from multiple satellites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t>4 satellites are needed to determine location and time</a:t>
            </a:r>
          </a:p>
          <a:p>
            <a:pPr lvl="1"/>
            <a:r>
              <a:rPr lang="en-US" dirty="0"/>
              <a:t>3 for 2D location (assume on ground) and 1 for time offset</a:t>
            </a:r>
          </a:p>
          <a:p>
            <a:pPr lvl="1"/>
            <a:r>
              <a:rPr lang="en-US" dirty="0"/>
              <a:t>Solve for both as a single equation</a:t>
            </a:r>
          </a:p>
          <a:p>
            <a:pPr lvl="1"/>
            <a:endParaRPr lang="en-US" dirty="0"/>
          </a:p>
          <a:p>
            <a:r>
              <a:rPr lang="en-US" dirty="0"/>
              <a:t>Steps to finding location</a:t>
            </a:r>
          </a:p>
          <a:p>
            <a:pPr lvl="1"/>
            <a:r>
              <a:rPr lang="en-US" dirty="0"/>
              <a:t>Initialize time to whatever you heard from a satellite (~100 </a:t>
            </a:r>
            <a:r>
              <a:rPr lang="en-US" dirty="0" err="1"/>
              <a:t>ms</a:t>
            </a:r>
            <a:r>
              <a:rPr lang="en-US" dirty="0"/>
              <a:t> sync)</a:t>
            </a:r>
          </a:p>
          <a:p>
            <a:pPr lvl="1"/>
            <a:r>
              <a:rPr lang="en-US" dirty="0"/>
              <a:t>Get time of arrival from four satellites</a:t>
            </a:r>
          </a:p>
          <a:p>
            <a:pPr lvl="1"/>
            <a:r>
              <a:rPr lang="en-US" dirty="0"/>
              <a:t>Four variables</a:t>
            </a:r>
          </a:p>
          <a:p>
            <a:pPr lvl="2"/>
            <a:r>
              <a:rPr lang="en-US" dirty="0"/>
              <a:t>x, y, z, and time offset</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81</a:t>
            </a:fld>
            <a:endParaRPr lang="en-US"/>
          </a:p>
        </p:txBody>
      </p:sp>
    </p:spTree>
    <p:extLst>
      <p:ext uri="{BB962C8B-B14F-4D97-AF65-F5344CB8AC3E}">
        <p14:creationId xmlns:p14="http://schemas.microsoft.com/office/powerpoint/2010/main" val="2989445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8BDD-03F9-4B56-BD2E-B5E459884549}"/>
              </a:ext>
            </a:extLst>
          </p:cNvPr>
          <p:cNvSpPr>
            <a:spLocks noGrp="1"/>
          </p:cNvSpPr>
          <p:nvPr>
            <p:ph type="title"/>
          </p:nvPr>
        </p:nvSpPr>
        <p:spPr/>
        <p:txBody>
          <a:bodyPr/>
          <a:lstStyle/>
          <a:p>
            <a:r>
              <a:rPr lang="en-US" dirty="0"/>
              <a:t>Additional GPS data</a:t>
            </a:r>
          </a:p>
        </p:txBody>
      </p:sp>
      <p:sp>
        <p:nvSpPr>
          <p:cNvPr id="3" name="Content Placeholder 2">
            <a:extLst>
              <a:ext uri="{FF2B5EF4-FFF2-40B4-BE49-F238E27FC236}">
                <a16:creationId xmlns:a16="http://schemas.microsoft.com/office/drawing/2014/main" id="{EC119C8E-6323-4827-9DBD-3AAC768B1556}"/>
              </a:ext>
            </a:extLst>
          </p:cNvPr>
          <p:cNvSpPr>
            <a:spLocks noGrp="1"/>
          </p:cNvSpPr>
          <p:nvPr>
            <p:ph idx="1"/>
          </p:nvPr>
        </p:nvSpPr>
        <p:spPr/>
        <p:txBody>
          <a:bodyPr>
            <a:normAutofit fontScale="92500" lnSpcReduction="20000"/>
          </a:bodyPr>
          <a:lstStyle/>
          <a:p>
            <a:r>
              <a:rPr lang="en-US" dirty="0">
                <a:latin typeface="+mj-lt"/>
              </a:rPr>
              <a:t>Receiver needs to know additional information</a:t>
            </a:r>
          </a:p>
          <a:p>
            <a:pPr lvl="1"/>
            <a:r>
              <a:rPr lang="en-US" dirty="0">
                <a:latin typeface="+mj-lt"/>
              </a:rPr>
              <a:t>Current time</a:t>
            </a:r>
          </a:p>
          <a:p>
            <a:pPr lvl="1"/>
            <a:r>
              <a:rPr lang="en-US" dirty="0">
                <a:latin typeface="+mj-lt"/>
              </a:rPr>
              <a:t>Position of each satellite</a:t>
            </a:r>
          </a:p>
          <a:p>
            <a:pPr lvl="1"/>
            <a:endParaRPr lang="en-US" dirty="0">
              <a:latin typeface="+mj-lt"/>
            </a:endParaRPr>
          </a:p>
          <a:p>
            <a:r>
              <a:rPr lang="en-US" dirty="0">
                <a:latin typeface="+mj-lt"/>
              </a:rPr>
              <a:t>GPS transmission has this data layered on top (50 bps)</a:t>
            </a:r>
          </a:p>
          <a:p>
            <a:pPr lvl="1"/>
            <a:r>
              <a:rPr lang="en-US" dirty="0">
                <a:latin typeface="+mj-lt"/>
              </a:rPr>
              <a:t>Listening for (up to) 30 seconds gets time and this satellite’s position</a:t>
            </a:r>
          </a:p>
          <a:p>
            <a:pPr lvl="2"/>
            <a:r>
              <a:rPr lang="en-US" dirty="0">
                <a:latin typeface="+mj-lt"/>
              </a:rPr>
              <a:t>Known as ephemeris</a:t>
            </a:r>
          </a:p>
          <a:p>
            <a:pPr lvl="2"/>
            <a:r>
              <a:rPr lang="en-US" dirty="0">
                <a:latin typeface="+mj-lt"/>
              </a:rPr>
              <a:t>Valid for up to 4 hours</a:t>
            </a:r>
          </a:p>
          <a:p>
            <a:pPr lvl="1"/>
            <a:r>
              <a:rPr lang="en-US" dirty="0">
                <a:latin typeface="+mj-lt"/>
              </a:rPr>
              <a:t>Listening for 12.5 minutes gets all satellites’ positions</a:t>
            </a:r>
          </a:p>
          <a:p>
            <a:pPr lvl="2"/>
            <a:r>
              <a:rPr lang="en-US" dirty="0">
                <a:latin typeface="+mj-lt"/>
              </a:rPr>
              <a:t>Known as almanac</a:t>
            </a:r>
          </a:p>
          <a:p>
            <a:pPr lvl="2"/>
            <a:r>
              <a:rPr lang="en-US" dirty="0">
                <a:latin typeface="+mj-lt"/>
              </a:rPr>
              <a:t>Valid for up to two weeks</a:t>
            </a:r>
          </a:p>
          <a:p>
            <a:pPr lvl="2"/>
            <a:endParaRPr lang="en-US" dirty="0">
              <a:latin typeface="+mj-lt"/>
            </a:endParaRPr>
          </a:p>
          <a:p>
            <a:r>
              <a:rPr lang="en-US" dirty="0">
                <a:latin typeface="+mj-lt"/>
              </a:rPr>
              <a:t>Cold-start for an embedded device takes significant time</a:t>
            </a:r>
          </a:p>
        </p:txBody>
      </p:sp>
      <p:sp>
        <p:nvSpPr>
          <p:cNvPr id="4" name="Slide Number Placeholder 3">
            <a:extLst>
              <a:ext uri="{FF2B5EF4-FFF2-40B4-BE49-F238E27FC236}">
                <a16:creationId xmlns:a16="http://schemas.microsoft.com/office/drawing/2014/main" id="{34D2C19E-54C7-4C34-B0FE-2CE5983BA410}"/>
              </a:ext>
            </a:extLst>
          </p:cNvPr>
          <p:cNvSpPr>
            <a:spLocks noGrp="1"/>
          </p:cNvSpPr>
          <p:nvPr>
            <p:ph type="sldNum" sz="quarter" idx="12"/>
          </p:nvPr>
        </p:nvSpPr>
        <p:spPr/>
        <p:txBody>
          <a:bodyPr/>
          <a:lstStyle/>
          <a:p>
            <a:fld id="{0778C724-3839-4D76-A707-B4C23905D055}" type="slidenum">
              <a:rPr lang="en-US" smtClean="0"/>
              <a:t>82</a:t>
            </a:fld>
            <a:endParaRPr lang="en-US"/>
          </a:p>
        </p:txBody>
      </p:sp>
    </p:spTree>
    <p:extLst>
      <p:ext uri="{BB962C8B-B14F-4D97-AF65-F5344CB8AC3E}">
        <p14:creationId xmlns:p14="http://schemas.microsoft.com/office/powerpoint/2010/main" val="3292082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0CDDA-7676-49DA-BFE0-0D8B15674267}"/>
              </a:ext>
            </a:extLst>
          </p:cNvPr>
          <p:cNvSpPr>
            <a:spLocks noGrp="1"/>
          </p:cNvSpPr>
          <p:nvPr>
            <p:ph type="title"/>
          </p:nvPr>
        </p:nvSpPr>
        <p:spPr>
          <a:xfrm>
            <a:off x="545887" y="359515"/>
            <a:ext cx="10515600" cy="1325563"/>
          </a:xfrm>
        </p:spPr>
        <p:txBody>
          <a:bodyPr/>
          <a:lstStyle/>
          <a:p>
            <a:r>
              <a:rPr lang="en-US" dirty="0"/>
              <a:t>Assisted GPS</a:t>
            </a:r>
          </a:p>
        </p:txBody>
      </p:sp>
      <p:sp>
        <p:nvSpPr>
          <p:cNvPr id="3" name="Content Placeholder 2">
            <a:extLst>
              <a:ext uri="{FF2B5EF4-FFF2-40B4-BE49-F238E27FC236}">
                <a16:creationId xmlns:a16="http://schemas.microsoft.com/office/drawing/2014/main" id="{10BD724A-B475-47AD-8B64-1581D7193F11}"/>
              </a:ext>
            </a:extLst>
          </p:cNvPr>
          <p:cNvSpPr>
            <a:spLocks noGrp="1"/>
          </p:cNvSpPr>
          <p:nvPr>
            <p:ph idx="1"/>
          </p:nvPr>
        </p:nvSpPr>
        <p:spPr>
          <a:xfrm>
            <a:off x="545887" y="1552517"/>
            <a:ext cx="5678905" cy="5029200"/>
          </a:xfrm>
        </p:spPr>
        <p:txBody>
          <a:bodyPr/>
          <a:lstStyle/>
          <a:p>
            <a:r>
              <a:rPr lang="en-US" dirty="0">
                <a:latin typeface="+mj-lt"/>
              </a:rPr>
              <a:t>How is cell phone GPS so quick?</a:t>
            </a:r>
          </a:p>
          <a:p>
            <a:pPr lvl="1"/>
            <a:r>
              <a:rPr lang="en-US" dirty="0">
                <a:latin typeface="+mj-lt"/>
              </a:rPr>
              <a:t>Download almanac from the internet (only 1.8 kB)</a:t>
            </a:r>
          </a:p>
          <a:p>
            <a:pPr lvl="1"/>
            <a:endParaRPr lang="en-US" dirty="0">
              <a:latin typeface="+mj-lt"/>
            </a:endParaRPr>
          </a:p>
          <a:p>
            <a:r>
              <a:rPr lang="en-US" dirty="0">
                <a:latin typeface="+mj-lt"/>
              </a:rPr>
              <a:t>Bootstrap location information</a:t>
            </a:r>
          </a:p>
          <a:p>
            <a:pPr lvl="1"/>
            <a:r>
              <a:rPr lang="en-US" dirty="0">
                <a:latin typeface="+mj-lt"/>
              </a:rPr>
              <a:t>Cell towers can give coarse position</a:t>
            </a:r>
          </a:p>
          <a:p>
            <a:pPr lvl="1"/>
            <a:r>
              <a:rPr lang="en-US" dirty="0">
                <a:latin typeface="+mj-lt"/>
              </a:rPr>
              <a:t>Enables device to know which satellites are overhead</a:t>
            </a:r>
          </a:p>
        </p:txBody>
      </p:sp>
      <p:sp>
        <p:nvSpPr>
          <p:cNvPr id="4" name="Slide Number Placeholder 3">
            <a:extLst>
              <a:ext uri="{FF2B5EF4-FFF2-40B4-BE49-F238E27FC236}">
                <a16:creationId xmlns:a16="http://schemas.microsoft.com/office/drawing/2014/main" id="{B4CBE2E0-812E-4FD3-9728-621E15D3E05A}"/>
              </a:ext>
            </a:extLst>
          </p:cNvPr>
          <p:cNvSpPr>
            <a:spLocks noGrp="1"/>
          </p:cNvSpPr>
          <p:nvPr>
            <p:ph type="sldNum" sz="quarter" idx="12"/>
          </p:nvPr>
        </p:nvSpPr>
        <p:spPr/>
        <p:txBody>
          <a:bodyPr/>
          <a:lstStyle/>
          <a:p>
            <a:fld id="{0778C724-3839-4D76-A707-B4C23905D055}" type="slidenum">
              <a:rPr lang="en-US" smtClean="0"/>
              <a:t>83</a:t>
            </a:fld>
            <a:endParaRPr lang="en-US"/>
          </a:p>
        </p:txBody>
      </p:sp>
      <p:pic>
        <p:nvPicPr>
          <p:cNvPr id="8194" name="Picture 2">
            <a:extLst>
              <a:ext uri="{FF2B5EF4-FFF2-40B4-BE49-F238E27FC236}">
                <a16:creationId xmlns:a16="http://schemas.microsoft.com/office/drawing/2014/main" id="{02F0878F-69C8-46F1-8ABC-8D1DC6CD6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010" y="1942306"/>
            <a:ext cx="5063384" cy="338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555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540" y="1536126"/>
            <a:ext cx="8208912" cy="4773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85617" y="388986"/>
            <a:ext cx="12565745" cy="707886"/>
          </a:xfrm>
          <a:prstGeom prst="rect">
            <a:avLst/>
          </a:prstGeom>
          <a:noFill/>
        </p:spPr>
        <p:txBody>
          <a:bodyPr wrap="square" rtlCol="0">
            <a:spAutoFit/>
          </a:bodyPr>
          <a:lstStyle/>
          <a:p>
            <a:r>
              <a:rPr lang="en-US" sz="4000" dirty="0"/>
              <a:t>Overview of localization systems and modalities</a:t>
            </a:r>
          </a:p>
        </p:txBody>
      </p:sp>
    </p:spTree>
    <p:extLst>
      <p:ext uri="{BB962C8B-B14F-4D97-AF65-F5344CB8AC3E}">
        <p14:creationId xmlns:p14="http://schemas.microsoft.com/office/powerpoint/2010/main" val="1974655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C348-A7CC-4462-820E-167C90AE79D5}"/>
              </a:ext>
            </a:extLst>
          </p:cNvPr>
          <p:cNvSpPr>
            <a:spLocks noGrp="1"/>
          </p:cNvSpPr>
          <p:nvPr>
            <p:ph type="title"/>
          </p:nvPr>
        </p:nvSpPr>
        <p:spPr/>
        <p:txBody>
          <a:bodyPr/>
          <a:lstStyle/>
          <a:p>
            <a:r>
              <a:rPr lang="en-US" dirty="0"/>
              <a:t>How to determine distances?</a:t>
            </a:r>
          </a:p>
        </p:txBody>
      </p:sp>
      <p:sp>
        <p:nvSpPr>
          <p:cNvPr id="3" name="Content Placeholder 2">
            <a:extLst>
              <a:ext uri="{FF2B5EF4-FFF2-40B4-BE49-F238E27FC236}">
                <a16:creationId xmlns:a16="http://schemas.microsoft.com/office/drawing/2014/main" id="{12067441-D61D-4C0D-B236-3DDF312634F6}"/>
              </a:ext>
            </a:extLst>
          </p:cNvPr>
          <p:cNvSpPr>
            <a:spLocks noGrp="1"/>
          </p:cNvSpPr>
          <p:nvPr>
            <p:ph idx="1"/>
          </p:nvPr>
        </p:nvSpPr>
        <p:spPr/>
        <p:txBody>
          <a:bodyPr>
            <a:normAutofit/>
          </a:bodyPr>
          <a:lstStyle/>
          <a:p>
            <a:r>
              <a:rPr lang="en-US" dirty="0">
                <a:latin typeface="+mj-lt"/>
              </a:rPr>
              <a:t>Making trilateration work requires distance measurements</a:t>
            </a:r>
          </a:p>
          <a:p>
            <a:r>
              <a:rPr lang="en-US" dirty="0">
                <a:latin typeface="+mj-lt"/>
              </a:rPr>
              <a:t>There are numerous techniques for distance measurement</a:t>
            </a:r>
          </a:p>
          <a:p>
            <a:pPr lvl="1"/>
            <a:r>
              <a:rPr lang="en-US" dirty="0">
                <a:latin typeface="+mj-lt"/>
              </a:rPr>
              <a:t>RSSI (Received Signal Strength Indicator)</a:t>
            </a:r>
          </a:p>
          <a:p>
            <a:pPr lvl="1"/>
            <a:r>
              <a:rPr lang="en-US" dirty="0">
                <a:latin typeface="+mj-lt"/>
              </a:rPr>
              <a:t>Time of Flight/ Time of Arrival</a:t>
            </a:r>
          </a:p>
          <a:p>
            <a:pPr lvl="1"/>
            <a:r>
              <a:rPr lang="en-US" dirty="0">
                <a:latin typeface="+mj-lt"/>
              </a:rPr>
              <a:t>Time Distance of Arrival</a:t>
            </a:r>
          </a:p>
        </p:txBody>
      </p:sp>
      <p:sp>
        <p:nvSpPr>
          <p:cNvPr id="4" name="Slide Number Placeholder 3">
            <a:extLst>
              <a:ext uri="{FF2B5EF4-FFF2-40B4-BE49-F238E27FC236}">
                <a16:creationId xmlns:a16="http://schemas.microsoft.com/office/drawing/2014/main" id="{B8E15467-84EE-4563-91C2-84D55F3FCA5A}"/>
              </a:ext>
            </a:extLst>
          </p:cNvPr>
          <p:cNvSpPr>
            <a:spLocks noGrp="1"/>
          </p:cNvSpPr>
          <p:nvPr>
            <p:ph type="sldNum" sz="quarter" idx="12"/>
          </p:nvPr>
        </p:nvSpPr>
        <p:spPr/>
        <p:txBody>
          <a:bodyPr/>
          <a:lstStyle/>
          <a:p>
            <a:fld id="{0778C724-3839-4D76-A707-B4C23905D055}" type="slidenum">
              <a:rPr lang="en-US" smtClean="0"/>
              <a:t>85</a:t>
            </a:fld>
            <a:endParaRPr lang="en-US"/>
          </a:p>
        </p:txBody>
      </p:sp>
    </p:spTree>
    <p:extLst>
      <p:ext uri="{BB962C8B-B14F-4D97-AF65-F5344CB8AC3E}">
        <p14:creationId xmlns:p14="http://schemas.microsoft.com/office/powerpoint/2010/main" val="29864920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FFCC99"/>
                </a:solidFill>
                <a:latin typeface="Times New Roman" pitchFamily="18" charset="0"/>
              </a:defRPr>
            </a:lvl1pPr>
            <a:lvl2pPr marL="742950" indent="-285750" eaLnBrk="0" hangingPunct="0">
              <a:defRPr sz="2800" b="1">
                <a:solidFill>
                  <a:srgbClr val="FFCC99"/>
                </a:solidFill>
                <a:latin typeface="Times New Roman" pitchFamily="18" charset="0"/>
              </a:defRPr>
            </a:lvl2pPr>
            <a:lvl3pPr marL="1143000" indent="-228600" eaLnBrk="0" hangingPunct="0">
              <a:defRPr sz="2800" b="1">
                <a:solidFill>
                  <a:srgbClr val="FFCC99"/>
                </a:solidFill>
                <a:latin typeface="Times New Roman" pitchFamily="18" charset="0"/>
              </a:defRPr>
            </a:lvl3pPr>
            <a:lvl4pPr marL="1600200" indent="-228600" eaLnBrk="0" hangingPunct="0">
              <a:defRPr sz="2800" b="1">
                <a:solidFill>
                  <a:srgbClr val="FFCC99"/>
                </a:solidFill>
                <a:latin typeface="Times New Roman" pitchFamily="18" charset="0"/>
              </a:defRPr>
            </a:lvl4pPr>
            <a:lvl5pPr marL="2057400" indent="-228600" eaLnBrk="0" hangingPunct="0">
              <a:defRPr sz="2800" b="1">
                <a:solidFill>
                  <a:srgbClr val="FFCC99"/>
                </a:solidFill>
                <a:latin typeface="Times New Roman" pitchFamily="18" charset="0"/>
              </a:defRPr>
            </a:lvl5pPr>
            <a:lvl6pPr marL="2514600" indent="-228600" eaLnBrk="0" fontAlgn="base" hangingPunct="0">
              <a:spcBef>
                <a:spcPct val="0"/>
              </a:spcBef>
              <a:spcAft>
                <a:spcPct val="0"/>
              </a:spcAft>
              <a:defRPr sz="2800" b="1">
                <a:solidFill>
                  <a:srgbClr val="FFCC99"/>
                </a:solidFill>
                <a:latin typeface="Times New Roman" pitchFamily="18" charset="0"/>
              </a:defRPr>
            </a:lvl6pPr>
            <a:lvl7pPr marL="2971800" indent="-228600" eaLnBrk="0" fontAlgn="base" hangingPunct="0">
              <a:spcBef>
                <a:spcPct val="0"/>
              </a:spcBef>
              <a:spcAft>
                <a:spcPct val="0"/>
              </a:spcAft>
              <a:defRPr sz="2800" b="1">
                <a:solidFill>
                  <a:srgbClr val="FFCC99"/>
                </a:solidFill>
                <a:latin typeface="Times New Roman" pitchFamily="18" charset="0"/>
              </a:defRPr>
            </a:lvl7pPr>
            <a:lvl8pPr marL="3429000" indent="-228600" eaLnBrk="0" fontAlgn="base" hangingPunct="0">
              <a:spcBef>
                <a:spcPct val="0"/>
              </a:spcBef>
              <a:spcAft>
                <a:spcPct val="0"/>
              </a:spcAft>
              <a:defRPr sz="2800" b="1">
                <a:solidFill>
                  <a:srgbClr val="FFCC99"/>
                </a:solidFill>
                <a:latin typeface="Times New Roman" pitchFamily="18" charset="0"/>
              </a:defRPr>
            </a:lvl8pPr>
            <a:lvl9pPr marL="3886200" indent="-228600" eaLnBrk="0" fontAlgn="base" hangingPunct="0">
              <a:spcBef>
                <a:spcPct val="0"/>
              </a:spcBef>
              <a:spcAft>
                <a:spcPct val="0"/>
              </a:spcAft>
              <a:defRPr sz="2800" b="1">
                <a:solidFill>
                  <a:srgbClr val="FFCC99"/>
                </a:solidFill>
                <a:latin typeface="Times New Roman" pitchFamily="18" charset="0"/>
              </a:defRPr>
            </a:lvl9pPr>
          </a:lstStyle>
          <a:p>
            <a:pPr eaLnBrk="1" hangingPunct="1"/>
            <a:endParaRPr lang="en-US" sz="1400" b="0">
              <a:solidFill>
                <a:schemeClr val="tx1"/>
              </a:solidFill>
              <a:latin typeface="Tahoma" pitchFamily="34" charset="0"/>
            </a:endParaRPr>
          </a:p>
          <a:p>
            <a:pPr eaLnBrk="1" hangingPunct="1"/>
            <a:r>
              <a:rPr lang="en-US" sz="1400" b="0">
                <a:solidFill>
                  <a:schemeClr val="tx1"/>
                </a:solidFill>
                <a:latin typeface="Tahoma" pitchFamily="34" charset="0"/>
              </a:rPr>
              <a:t>Localization</a:t>
            </a:r>
          </a:p>
        </p:txBody>
      </p:sp>
      <p:sp>
        <p:nvSpPr>
          <p:cNvPr id="43011" name="Rectangle 2"/>
          <p:cNvSpPr>
            <a:spLocks noGrp="1" noChangeArrowheads="1"/>
          </p:cNvSpPr>
          <p:nvPr>
            <p:ph type="title" idx="4294967295"/>
          </p:nvPr>
        </p:nvSpPr>
        <p:spPr/>
        <p:txBody>
          <a:bodyPr>
            <a:normAutofit/>
          </a:bodyPr>
          <a:lstStyle/>
          <a:p>
            <a:pPr eaLnBrk="1" hangingPunct="1"/>
            <a:r>
              <a:rPr lang="en-US" sz="4000" dirty="0">
                <a:latin typeface="+mn-lt"/>
              </a:rPr>
              <a:t>Received Signal Strength Indicators (RSSI)</a:t>
            </a:r>
          </a:p>
        </p:txBody>
      </p:sp>
      <p:sp>
        <p:nvSpPr>
          <p:cNvPr id="43012" name="Rectangle 3"/>
          <p:cNvSpPr>
            <a:spLocks noGrp="1" noChangeArrowheads="1"/>
          </p:cNvSpPr>
          <p:nvPr>
            <p:ph type="body" idx="4294967295"/>
          </p:nvPr>
        </p:nvSpPr>
        <p:spPr/>
        <p:txBody>
          <a:bodyPr/>
          <a:lstStyle/>
          <a:p>
            <a:pPr eaLnBrk="1" hangingPunct="1">
              <a:lnSpc>
                <a:spcPct val="90000"/>
              </a:lnSpc>
            </a:pPr>
            <a:r>
              <a:rPr lang="en-US" dirty="0">
                <a:latin typeface="+mj-lt"/>
              </a:rPr>
              <a:t>RSSI - received signal-strength indication</a:t>
            </a:r>
          </a:p>
          <a:p>
            <a:pPr eaLnBrk="1" hangingPunct="1">
              <a:lnSpc>
                <a:spcPct val="90000"/>
              </a:lnSpc>
            </a:pPr>
            <a:r>
              <a:rPr lang="en-US" dirty="0">
                <a:latin typeface="+mj-lt"/>
              </a:rPr>
              <a:t>In theory, RSSI varies with 1/d</a:t>
            </a:r>
            <a:r>
              <a:rPr lang="en-US" baseline="30000" dirty="0">
                <a:latin typeface="+mj-lt"/>
                <a:sym typeface="Symbol" pitchFamily="18" charset="2"/>
              </a:rPr>
              <a:t></a:t>
            </a:r>
            <a:endParaRPr lang="en-US" dirty="0">
              <a:latin typeface="+mj-lt"/>
            </a:endParaRPr>
          </a:p>
          <a:p>
            <a:pPr lvl="1" eaLnBrk="1" hangingPunct="1">
              <a:lnSpc>
                <a:spcPct val="90000"/>
              </a:lnSpc>
            </a:pPr>
            <a:r>
              <a:rPr lang="en-US" dirty="0">
                <a:latin typeface="+mj-lt"/>
              </a:rPr>
              <a:t>One common assumption, nodes that are closer have stronger RSSI than those further</a:t>
            </a:r>
          </a:p>
          <a:p>
            <a:pPr eaLnBrk="1" hangingPunct="1">
              <a:lnSpc>
                <a:spcPct val="90000"/>
              </a:lnSpc>
            </a:pPr>
            <a:r>
              <a:rPr lang="en-US" dirty="0">
                <a:latin typeface="+mj-lt"/>
              </a:rPr>
              <a:t>In practice, RSSI ranging measurements contain noise on the order of several meters, highly non-uniform</a:t>
            </a:r>
          </a:p>
          <a:p>
            <a:pPr lvl="1" eaLnBrk="1" hangingPunct="1">
              <a:lnSpc>
                <a:spcPct val="90000"/>
              </a:lnSpc>
            </a:pPr>
            <a:r>
              <a:rPr lang="en-US" dirty="0">
                <a:latin typeface="+mj-lt"/>
              </a:rPr>
              <a:t>Radio propagation differs over different surface (water, grass, asphalt etc.)</a:t>
            </a:r>
          </a:p>
          <a:p>
            <a:pPr lvl="1" eaLnBrk="1" hangingPunct="1">
              <a:lnSpc>
                <a:spcPct val="90000"/>
              </a:lnSpc>
            </a:pPr>
            <a:r>
              <a:rPr lang="en-US" dirty="0">
                <a:latin typeface="+mj-lt"/>
              </a:rPr>
              <a:t>Obstacles such as wall, furniture etc.</a:t>
            </a:r>
          </a:p>
        </p:txBody>
      </p:sp>
    </p:spTree>
    <p:extLst>
      <p:ext uri="{BB962C8B-B14F-4D97-AF65-F5344CB8AC3E}">
        <p14:creationId xmlns:p14="http://schemas.microsoft.com/office/powerpoint/2010/main" val="1266311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58644-E0F8-4410-B551-61867246642E}"/>
              </a:ext>
            </a:extLst>
          </p:cNvPr>
          <p:cNvSpPr>
            <a:spLocks noGrp="1"/>
          </p:cNvSpPr>
          <p:nvPr>
            <p:ph type="title"/>
          </p:nvPr>
        </p:nvSpPr>
        <p:spPr>
          <a:xfrm>
            <a:off x="607595" y="110886"/>
            <a:ext cx="10515600" cy="1325563"/>
          </a:xfrm>
        </p:spPr>
        <p:txBody>
          <a:bodyPr>
            <a:normAutofit/>
          </a:bodyPr>
          <a:lstStyle/>
          <a:p>
            <a:r>
              <a:rPr lang="en-US" dirty="0"/>
              <a:t>Problem with RSSI-based distance – not accurate</a:t>
            </a:r>
          </a:p>
        </p:txBody>
      </p:sp>
      <p:sp>
        <p:nvSpPr>
          <p:cNvPr id="3" name="Content Placeholder 2">
            <a:extLst>
              <a:ext uri="{FF2B5EF4-FFF2-40B4-BE49-F238E27FC236}">
                <a16:creationId xmlns:a16="http://schemas.microsoft.com/office/drawing/2014/main" id="{16C802FB-F6F0-43C9-81CC-056CF1A4FD06}"/>
              </a:ext>
            </a:extLst>
          </p:cNvPr>
          <p:cNvSpPr>
            <a:spLocks noGrp="1"/>
          </p:cNvSpPr>
          <p:nvPr>
            <p:ph idx="1"/>
          </p:nvPr>
        </p:nvSpPr>
        <p:spPr>
          <a:xfrm>
            <a:off x="607745" y="1496055"/>
            <a:ext cx="3204988" cy="5029200"/>
          </a:xfrm>
        </p:spPr>
        <p:txBody>
          <a:bodyPr/>
          <a:lstStyle/>
          <a:p>
            <a:r>
              <a:rPr lang="en-US" dirty="0">
                <a:latin typeface="+mj-lt"/>
              </a:rPr>
              <a:t>Pathloss is NOT only due to distance</a:t>
            </a:r>
          </a:p>
          <a:p>
            <a:endParaRPr lang="en-US" dirty="0">
              <a:latin typeface="+mj-lt"/>
            </a:endParaRPr>
          </a:p>
          <a:p>
            <a:r>
              <a:rPr lang="en-US" dirty="0">
                <a:latin typeface="+mj-lt"/>
              </a:rPr>
              <a:t>RSSI is way worse at this than you hope it would be</a:t>
            </a:r>
          </a:p>
        </p:txBody>
      </p:sp>
      <p:sp>
        <p:nvSpPr>
          <p:cNvPr id="4" name="Slide Number Placeholder 3">
            <a:extLst>
              <a:ext uri="{FF2B5EF4-FFF2-40B4-BE49-F238E27FC236}">
                <a16:creationId xmlns:a16="http://schemas.microsoft.com/office/drawing/2014/main" id="{F6F0A6E5-8180-4EFB-98B8-73975F4D91D3}"/>
              </a:ext>
            </a:extLst>
          </p:cNvPr>
          <p:cNvSpPr>
            <a:spLocks noGrp="1"/>
          </p:cNvSpPr>
          <p:nvPr>
            <p:ph type="sldNum" sz="quarter" idx="12"/>
          </p:nvPr>
        </p:nvSpPr>
        <p:spPr/>
        <p:txBody>
          <a:bodyPr/>
          <a:lstStyle/>
          <a:p>
            <a:fld id="{0778C724-3839-4D76-A707-B4C23905D055}" type="slidenum">
              <a:rPr lang="en-US" smtClean="0"/>
              <a:t>87</a:t>
            </a:fld>
            <a:endParaRPr lang="en-US"/>
          </a:p>
        </p:txBody>
      </p:sp>
      <p:pic>
        <p:nvPicPr>
          <p:cNvPr id="1026" name="Picture 2">
            <a:extLst>
              <a:ext uri="{FF2B5EF4-FFF2-40B4-BE49-F238E27FC236}">
                <a16:creationId xmlns:a16="http://schemas.microsoft.com/office/drawing/2014/main" id="{27FE37D5-D66C-4031-BB99-24775ABFAC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36558" y="1349838"/>
            <a:ext cx="7128710" cy="4822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853BF9-8F61-45B8-A416-6EE248196D65}"/>
              </a:ext>
            </a:extLst>
          </p:cNvPr>
          <p:cNvSpPr txBox="1"/>
          <p:nvPr/>
        </p:nvSpPr>
        <p:spPr>
          <a:xfrm>
            <a:off x="4451684" y="6172200"/>
            <a:ext cx="6485021" cy="369332"/>
          </a:xfrm>
          <a:prstGeom prst="rect">
            <a:avLst/>
          </a:prstGeom>
          <a:noFill/>
        </p:spPr>
        <p:txBody>
          <a:bodyPr wrap="square" rtlCol="0">
            <a:spAutoFit/>
          </a:bodyPr>
          <a:lstStyle/>
          <a:p>
            <a:r>
              <a:rPr lang="en-US" dirty="0"/>
              <a:t>Citation: literally everyone has made this figure at some point</a:t>
            </a:r>
          </a:p>
        </p:txBody>
      </p:sp>
    </p:spTree>
    <p:extLst>
      <p:ext uri="{BB962C8B-B14F-4D97-AF65-F5344CB8AC3E}">
        <p14:creationId xmlns:p14="http://schemas.microsoft.com/office/powerpoint/2010/main" val="4023198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4294967295"/>
          </p:nvPr>
        </p:nvSpPr>
        <p:spPr>
          <a:xfrm>
            <a:off x="1557382" y="5826760"/>
            <a:ext cx="9077236" cy="816840"/>
          </a:xfrm>
        </p:spPr>
        <p:txBody>
          <a:bodyPr/>
          <a:lstStyle/>
          <a:p>
            <a:pPr marL="0" indent="0" algn="ctr">
              <a:buNone/>
            </a:pPr>
            <a:r>
              <a:rPr lang="en-US" sz="2000" dirty="0">
                <a:latin typeface="+mj-lt"/>
              </a:rPr>
              <a:t>RSSI utility can be improved with more careful physical analysis of radio propagation or better calibration of sensor radios </a:t>
            </a:r>
          </a:p>
        </p:txBody>
      </p:sp>
      <p:pic>
        <p:nvPicPr>
          <p:cNvPr id="440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100" y="1131452"/>
            <a:ext cx="6308229" cy="474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99E51BC0-8F23-4D07-A0A3-BD84AE98D82A}"/>
              </a:ext>
            </a:extLst>
          </p:cNvPr>
          <p:cNvCxnSpPr>
            <a:cxnSpLocks/>
          </p:cNvCxnSpPr>
          <p:nvPr/>
        </p:nvCxnSpPr>
        <p:spPr bwMode="auto">
          <a:xfrm flipH="1" flipV="1">
            <a:off x="3647728" y="2996952"/>
            <a:ext cx="1692188" cy="872784"/>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8124EE1B-E8F6-DD78-D3DB-25D8C995FFF8}"/>
              </a:ext>
            </a:extLst>
          </p:cNvPr>
          <p:cNvSpPr txBox="1">
            <a:spLocks noChangeArrowheads="1"/>
          </p:cNvSpPr>
          <p:nvPr/>
        </p:nvSpPr>
        <p:spPr>
          <a:xfrm>
            <a:off x="838200" y="1743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Received Signal Strength Indicators (RSSI)</a:t>
            </a:r>
            <a:endParaRPr lang="en-US" sz="4000" dirty="0">
              <a:latin typeface="+mn-lt"/>
            </a:endParaRPr>
          </a:p>
        </p:txBody>
      </p:sp>
    </p:spTree>
    <p:extLst>
      <p:ext uri="{BB962C8B-B14F-4D97-AF65-F5344CB8AC3E}">
        <p14:creationId xmlns:p14="http://schemas.microsoft.com/office/powerpoint/2010/main" val="293003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E1EB-C223-4C1F-8E9A-1902BCFE3E05}"/>
              </a:ext>
            </a:extLst>
          </p:cNvPr>
          <p:cNvSpPr>
            <a:spLocks noGrp="1"/>
          </p:cNvSpPr>
          <p:nvPr>
            <p:ph type="title"/>
          </p:nvPr>
        </p:nvSpPr>
        <p:spPr/>
        <p:txBody>
          <a:bodyPr/>
          <a:lstStyle/>
          <a:p>
            <a:r>
              <a:rPr lang="en-US" dirty="0"/>
              <a:t>Time of flight (also known as time of arrival, </a:t>
            </a:r>
            <a:r>
              <a:rPr lang="en-US" dirty="0" err="1"/>
              <a:t>ToA</a:t>
            </a:r>
            <a:r>
              <a:rPr lang="en-US" dirty="0"/>
              <a:t>)</a:t>
            </a:r>
          </a:p>
        </p:txBody>
      </p:sp>
      <p:sp>
        <p:nvSpPr>
          <p:cNvPr id="3" name="Content Placeholder 2">
            <a:extLst>
              <a:ext uri="{FF2B5EF4-FFF2-40B4-BE49-F238E27FC236}">
                <a16:creationId xmlns:a16="http://schemas.microsoft.com/office/drawing/2014/main" id="{661E32F1-E248-4A3F-BBB5-0658E425FD8D}"/>
              </a:ext>
            </a:extLst>
          </p:cNvPr>
          <p:cNvSpPr>
            <a:spLocks noGrp="1"/>
          </p:cNvSpPr>
          <p:nvPr>
            <p:ph idx="1"/>
          </p:nvPr>
        </p:nvSpPr>
        <p:spPr/>
        <p:txBody>
          <a:bodyPr>
            <a:normAutofit lnSpcReduction="10000"/>
          </a:bodyPr>
          <a:lstStyle/>
          <a:p>
            <a:r>
              <a:rPr lang="en-US" dirty="0">
                <a:latin typeface="+mj-lt"/>
              </a:rPr>
              <a:t>Determine distance by knowing:</a:t>
            </a:r>
          </a:p>
          <a:p>
            <a:pPr lvl="1"/>
            <a:r>
              <a:rPr lang="en-US" dirty="0">
                <a:latin typeface="+mj-lt"/>
              </a:rPr>
              <a:t>Exact position of infrastructure</a:t>
            </a:r>
          </a:p>
          <a:p>
            <a:pPr lvl="1"/>
            <a:r>
              <a:rPr lang="en-US" dirty="0">
                <a:latin typeface="+mj-lt"/>
              </a:rPr>
              <a:t>Transmit time</a:t>
            </a:r>
          </a:p>
          <a:p>
            <a:pPr lvl="1"/>
            <a:r>
              <a:rPr lang="en-US" dirty="0">
                <a:latin typeface="+mj-lt"/>
              </a:rPr>
              <a:t>Receive time</a:t>
            </a:r>
          </a:p>
          <a:p>
            <a:pPr lvl="1"/>
            <a:r>
              <a:rPr lang="en-US" dirty="0">
                <a:latin typeface="+mj-lt"/>
              </a:rPr>
              <a:t>Signal velocity (i.e. speed of light)</a:t>
            </a:r>
          </a:p>
          <a:p>
            <a:pPr lvl="1"/>
            <a:endParaRPr lang="en-US" dirty="0">
              <a:latin typeface="+mj-lt"/>
            </a:endParaRPr>
          </a:p>
          <a:p>
            <a:r>
              <a:rPr lang="en-US" dirty="0">
                <a:latin typeface="+mj-lt"/>
              </a:rPr>
              <a:t>Infrastructure transmits and device listens</a:t>
            </a:r>
          </a:p>
          <a:p>
            <a:pPr lvl="1"/>
            <a:r>
              <a:rPr lang="en-US" dirty="0">
                <a:latin typeface="+mj-lt"/>
              </a:rPr>
              <a:t>Can happen all the time, but devices only listen when they want a position</a:t>
            </a:r>
          </a:p>
          <a:p>
            <a:pPr lvl="1"/>
            <a:endParaRPr lang="en-US" dirty="0">
              <a:latin typeface="+mj-lt"/>
            </a:endParaRPr>
          </a:p>
          <a:p>
            <a:r>
              <a:rPr lang="en-US" dirty="0">
                <a:latin typeface="+mj-lt"/>
              </a:rPr>
              <a:t>Requires time synchronization between infrastructure and device</a:t>
            </a:r>
          </a:p>
          <a:p>
            <a:pPr lvl="1"/>
            <a:r>
              <a:rPr lang="en-US" dirty="0">
                <a:latin typeface="+mj-lt"/>
              </a:rPr>
              <a:t>Synchronization must be good: 1 </a:t>
            </a:r>
            <a:r>
              <a:rPr lang="en-US" dirty="0" err="1">
                <a:latin typeface="+mj-lt"/>
              </a:rPr>
              <a:t>μs</a:t>
            </a:r>
            <a:r>
              <a:rPr lang="en-US" dirty="0">
                <a:latin typeface="+mj-lt"/>
              </a:rPr>
              <a:t> = 300 meters</a:t>
            </a:r>
          </a:p>
        </p:txBody>
      </p:sp>
      <p:sp>
        <p:nvSpPr>
          <p:cNvPr id="4" name="Slide Number Placeholder 3">
            <a:extLst>
              <a:ext uri="{FF2B5EF4-FFF2-40B4-BE49-F238E27FC236}">
                <a16:creationId xmlns:a16="http://schemas.microsoft.com/office/drawing/2014/main" id="{080490F6-BCA7-47C7-BB8F-68F8DDD30A32}"/>
              </a:ext>
            </a:extLst>
          </p:cNvPr>
          <p:cNvSpPr>
            <a:spLocks noGrp="1"/>
          </p:cNvSpPr>
          <p:nvPr>
            <p:ph type="sldNum" sz="quarter" idx="12"/>
          </p:nvPr>
        </p:nvSpPr>
        <p:spPr/>
        <p:txBody>
          <a:bodyPr/>
          <a:lstStyle/>
          <a:p>
            <a:fld id="{0778C724-3839-4D76-A707-B4C23905D055}" type="slidenum">
              <a:rPr lang="en-US" smtClean="0"/>
              <a:t>89</a:t>
            </a:fld>
            <a:endParaRPr lang="en-US"/>
          </a:p>
        </p:txBody>
      </p:sp>
    </p:spTree>
    <p:extLst>
      <p:ext uri="{BB962C8B-B14F-4D97-AF65-F5344CB8AC3E}">
        <p14:creationId xmlns:p14="http://schemas.microsoft.com/office/powerpoint/2010/main" val="59552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67393" y="329540"/>
            <a:ext cx="10515600" cy="1325563"/>
          </a:xfrm>
        </p:spPr>
        <p:txBody>
          <a:bodyPr/>
          <a:lstStyle/>
          <a:p>
            <a:pPr eaLnBrk="1" hangingPunct="1"/>
            <a:r>
              <a:rPr lang="en-US" dirty="0"/>
              <a:t>Wireless: What are challenges of multiple access</a:t>
            </a:r>
            <a:endParaRPr lang="en-US" sz="3200" dirty="0"/>
          </a:p>
        </p:txBody>
      </p:sp>
      <p:sp>
        <p:nvSpPr>
          <p:cNvPr id="10244" name="Rectangle 3"/>
          <p:cNvSpPr>
            <a:spLocks noGrp="1" noChangeArrowheads="1"/>
          </p:cNvSpPr>
          <p:nvPr>
            <p:ph idx="1"/>
          </p:nvPr>
        </p:nvSpPr>
        <p:spPr>
          <a:xfrm>
            <a:off x="867393" y="5181600"/>
            <a:ext cx="10960430" cy="990598"/>
          </a:xfrm>
        </p:spPr>
        <p:txBody>
          <a:bodyPr>
            <a:normAutofit/>
          </a:bodyPr>
          <a:lstStyle/>
          <a:p>
            <a:pPr eaLnBrk="1" hangingPunct="1">
              <a:lnSpc>
                <a:spcPct val="90000"/>
              </a:lnSpc>
            </a:pPr>
            <a:r>
              <a:rPr lang="en-US" b="1" dirty="0">
                <a:latin typeface="+mj-lt"/>
              </a:rPr>
              <a:t>Problem: </a:t>
            </a:r>
            <a:r>
              <a:rPr lang="en-US" dirty="0">
                <a:latin typeface="+mj-lt"/>
              </a:rPr>
              <a:t>Multiple radio transmitters want to access a common channel</a:t>
            </a:r>
          </a:p>
          <a:p>
            <a:pPr lvl="1" eaLnBrk="1" hangingPunct="1">
              <a:lnSpc>
                <a:spcPct val="90000"/>
              </a:lnSpc>
            </a:pPr>
            <a:r>
              <a:rPr lang="en-US" dirty="0">
                <a:latin typeface="+mj-lt"/>
              </a:rPr>
              <a:t>How to coordinate access for these radio transmitters ?</a:t>
            </a:r>
          </a:p>
          <a:p>
            <a:pPr lvl="1" eaLnBrk="1" hangingPunct="1">
              <a:lnSpc>
                <a:spcPct val="90000"/>
              </a:lnSpc>
            </a:pPr>
            <a:endParaRPr lang="en-US" dirty="0"/>
          </a:p>
        </p:txBody>
      </p:sp>
      <p:sp>
        <p:nvSpPr>
          <p:cNvPr id="10245" name="AutoShape 4"/>
          <p:cNvSpPr>
            <a:spLocks noChangeArrowheads="1"/>
          </p:cNvSpPr>
          <p:nvPr/>
        </p:nvSpPr>
        <p:spPr bwMode="auto">
          <a:xfrm>
            <a:off x="3886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6" name="AutoShape 5"/>
          <p:cNvSpPr>
            <a:spLocks noChangeArrowheads="1"/>
          </p:cNvSpPr>
          <p:nvPr/>
        </p:nvSpPr>
        <p:spPr bwMode="auto">
          <a:xfrm>
            <a:off x="5029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7" name="AutoShape 6"/>
          <p:cNvSpPr>
            <a:spLocks noChangeArrowheads="1"/>
          </p:cNvSpPr>
          <p:nvPr/>
        </p:nvSpPr>
        <p:spPr bwMode="auto">
          <a:xfrm>
            <a:off x="26670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8" name="AutoShape 7"/>
          <p:cNvSpPr>
            <a:spLocks noChangeArrowheads="1"/>
          </p:cNvSpPr>
          <p:nvPr/>
        </p:nvSpPr>
        <p:spPr bwMode="auto">
          <a:xfrm>
            <a:off x="60198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9" name="AutoShape 8"/>
          <p:cNvSpPr>
            <a:spLocks noChangeArrowheads="1"/>
          </p:cNvSpPr>
          <p:nvPr/>
        </p:nvSpPr>
        <p:spPr bwMode="auto">
          <a:xfrm>
            <a:off x="82296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50" name="Line 9"/>
          <p:cNvSpPr>
            <a:spLocks noChangeShapeType="1"/>
          </p:cNvSpPr>
          <p:nvPr/>
        </p:nvSpPr>
        <p:spPr bwMode="auto">
          <a:xfrm>
            <a:off x="6934200" y="3581400"/>
            <a:ext cx="11430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45834" name="AutoShape 10"/>
          <p:cNvSpPr>
            <a:spLocks noChangeArrowheads="1"/>
          </p:cNvSpPr>
          <p:nvPr/>
        </p:nvSpPr>
        <p:spPr bwMode="auto">
          <a:xfrm>
            <a:off x="2895600" y="1676400"/>
            <a:ext cx="5638800" cy="1143000"/>
          </a:xfrm>
          <a:prstGeom prst="lightningBolt">
            <a:avLst/>
          </a:prstGeom>
          <a:solidFill>
            <a:schemeClr val="folHlink"/>
          </a:solidFill>
          <a:ln w="9525">
            <a:solidFill>
              <a:schemeClr val="folHlink"/>
            </a:solidFill>
            <a:miter lim="800000"/>
            <a:headEnd/>
            <a:tailEnd/>
          </a:ln>
        </p:spPr>
        <p:txBody>
          <a:bodyPr wrap="none" anchor="ctr"/>
          <a:lstStyle/>
          <a:p>
            <a:endParaRPr lang="en-SG"/>
          </a:p>
        </p:txBody>
      </p:sp>
      <p:sp>
        <p:nvSpPr>
          <p:cNvPr id="845835" name="AutoShape 11"/>
          <p:cNvSpPr>
            <a:spLocks noChangeArrowheads="1"/>
          </p:cNvSpPr>
          <p:nvPr/>
        </p:nvSpPr>
        <p:spPr bwMode="auto">
          <a:xfrm flipH="1">
            <a:off x="4191000" y="1600200"/>
            <a:ext cx="4648200" cy="1219200"/>
          </a:xfrm>
          <a:prstGeom prst="lightningBolt">
            <a:avLst/>
          </a:prstGeom>
          <a:solidFill>
            <a:schemeClr val="hlink"/>
          </a:solidFill>
          <a:ln w="9525">
            <a:solidFill>
              <a:schemeClr val="tx1"/>
            </a:solidFill>
            <a:miter lim="800000"/>
            <a:headEnd/>
            <a:tailEnd/>
          </a:ln>
        </p:spPr>
        <p:txBody>
          <a:bodyPr wrap="none" anchor="ctr"/>
          <a:lstStyle/>
          <a:p>
            <a:pPr algn="ctr" eaLnBrk="0" hangingPunct="0"/>
            <a:endParaRPr lang="en-US">
              <a:solidFill>
                <a:schemeClr val="hlink"/>
              </a:solidFill>
              <a:latin typeface="Tahoma" pitchFamily="34" charset="0"/>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5834"/>
                                        </p:tgtEl>
                                        <p:attrNameLst>
                                          <p:attrName>style.visibility</p:attrName>
                                        </p:attrNameLst>
                                      </p:cBhvr>
                                      <p:to>
                                        <p:strVal val="visible"/>
                                      </p:to>
                                    </p:set>
                                    <p:animEffect transition="in" filter="blinds(horizontal)">
                                      <p:cBhvr>
                                        <p:cTn id="7" dur="500"/>
                                        <p:tgtEl>
                                          <p:spTgt spid="845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5835"/>
                                        </p:tgtEl>
                                        <p:attrNameLst>
                                          <p:attrName>style.visibility</p:attrName>
                                        </p:attrNameLst>
                                      </p:cBhvr>
                                      <p:to>
                                        <p:strVal val="visible"/>
                                      </p:to>
                                    </p:set>
                                    <p:animEffect transition="in" filter="blinds(horizontal)">
                                      <p:cBhvr>
                                        <p:cTn id="12" dur="500"/>
                                        <p:tgtEl>
                                          <p:spTgt spid="845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834" grpId="0" animBg="1"/>
      <p:bldP spid="84583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6106" y="1351508"/>
            <a:ext cx="10877190" cy="4893647"/>
          </a:xfrm>
          <a:prstGeom prst="rect">
            <a:avLst/>
          </a:prstGeom>
          <a:noFill/>
        </p:spPr>
        <p:txBody>
          <a:bodyPr wrap="square" rtlCol="0">
            <a:spAutoFit/>
          </a:bodyPr>
          <a:lstStyle/>
          <a:p>
            <a:r>
              <a:rPr lang="en-US" sz="2400" dirty="0">
                <a:latin typeface="+mj-lt"/>
              </a:rPr>
              <a:t>Important Considerations:</a:t>
            </a:r>
          </a:p>
          <a:p>
            <a:pPr marL="457200" indent="-457200">
              <a:buFont typeface="Arial" panose="020B0604020202020204" pitchFamily="34" charset="0"/>
              <a:buChar char="•"/>
            </a:pPr>
            <a:r>
              <a:rPr lang="en-US" sz="2400" dirty="0">
                <a:latin typeface="+mj-lt"/>
              </a:rPr>
              <a:t>Speed of signal propagation </a:t>
            </a:r>
          </a:p>
          <a:p>
            <a:pPr marL="457200" indent="-457200">
              <a:buFont typeface="Arial" panose="020B0604020202020204" pitchFamily="34" charset="0"/>
              <a:buChar char="•"/>
            </a:pPr>
            <a:r>
              <a:rPr lang="en-US" sz="2400" dirty="0">
                <a:latin typeface="+mj-lt"/>
              </a:rPr>
              <a:t>Distance to be measured</a:t>
            </a:r>
          </a:p>
          <a:p>
            <a:pPr marL="457200" indent="-457200">
              <a:buFont typeface="Arial" panose="020B0604020202020204" pitchFamily="34" charset="0"/>
              <a:buChar char="•"/>
            </a:pPr>
            <a:r>
              <a:rPr lang="en-US" sz="2400" dirty="0">
                <a:latin typeface="+mj-lt"/>
              </a:rPr>
              <a:t>Clock accuracy</a:t>
            </a:r>
          </a:p>
          <a:p>
            <a:endParaRPr lang="en-US" sz="2400" dirty="0">
              <a:latin typeface="+mj-lt"/>
            </a:endParaRPr>
          </a:p>
          <a:p>
            <a:r>
              <a:rPr lang="en-US" sz="2400" dirty="0">
                <a:latin typeface="+mj-lt"/>
              </a:rPr>
              <a:t>Example:</a:t>
            </a:r>
          </a:p>
          <a:p>
            <a:pPr marL="457200" indent="-457200">
              <a:buFont typeface="Arial" panose="020B0604020202020204" pitchFamily="34" charset="0"/>
              <a:buChar char="•"/>
            </a:pPr>
            <a:r>
              <a:rPr lang="en-US" sz="2400" dirty="0">
                <a:latin typeface="+mj-lt"/>
              </a:rPr>
              <a:t>Speed of light (c) ~ 3x10</a:t>
            </a:r>
            <a:r>
              <a:rPr lang="en-US" sz="2400" baseline="30000" dirty="0">
                <a:latin typeface="+mj-lt"/>
              </a:rPr>
              <a:t>8</a:t>
            </a:r>
            <a:r>
              <a:rPr lang="en-US" sz="2400" dirty="0">
                <a:latin typeface="+mj-lt"/>
              </a:rPr>
              <a:t> m/s</a:t>
            </a:r>
          </a:p>
          <a:p>
            <a:pPr marL="457200" indent="-457200">
              <a:buFont typeface="Arial" panose="020B0604020202020204" pitchFamily="34" charset="0"/>
              <a:buChar char="•"/>
            </a:pPr>
            <a:r>
              <a:rPr lang="en-US" sz="2400" dirty="0">
                <a:latin typeface="+mj-lt"/>
              </a:rPr>
              <a:t>Distance travel in 1ms = 300m</a:t>
            </a:r>
          </a:p>
          <a:p>
            <a:pPr marL="457200" indent="-457200">
              <a:buFont typeface="Arial" panose="020B0604020202020204" pitchFamily="34" charset="0"/>
              <a:buChar char="•"/>
            </a:pPr>
            <a:r>
              <a:rPr lang="en-US" sz="2400" dirty="0">
                <a:latin typeface="+mj-lt"/>
              </a:rPr>
              <a:t>Clock accuracy needed for meter accuracy (1/c) ~ 3ns</a:t>
            </a:r>
          </a:p>
          <a:p>
            <a:endParaRPr lang="en-US" sz="2400" dirty="0">
              <a:latin typeface="+mj-lt"/>
            </a:endParaRPr>
          </a:p>
          <a:p>
            <a:pPr marL="457200" indent="-457200">
              <a:buFont typeface="Arial" panose="020B0604020202020204" pitchFamily="34" charset="0"/>
              <a:buChar char="•"/>
            </a:pPr>
            <a:r>
              <a:rPr lang="en-US" sz="2400" dirty="0">
                <a:latin typeface="+mj-lt"/>
              </a:rPr>
              <a:t>Speed of sound (v) ~ 330 m/s</a:t>
            </a:r>
          </a:p>
          <a:p>
            <a:pPr marL="457200" indent="-457200">
              <a:buFont typeface="Arial" panose="020B0604020202020204" pitchFamily="34" charset="0"/>
              <a:buChar char="•"/>
            </a:pPr>
            <a:r>
              <a:rPr lang="en-US" sz="2400" dirty="0">
                <a:latin typeface="+mj-lt"/>
              </a:rPr>
              <a:t>Distance travel in 1ms = 0.33m </a:t>
            </a:r>
          </a:p>
          <a:p>
            <a:pPr marL="457200" indent="-457200">
              <a:buFont typeface="Arial" panose="020B0604020202020204" pitchFamily="34" charset="0"/>
              <a:buChar char="•"/>
            </a:pPr>
            <a:r>
              <a:rPr lang="en-US" sz="2400" dirty="0">
                <a:latin typeface="+mj-lt"/>
              </a:rPr>
              <a:t>Clock accuracy needed for meter accuracy = 1/v ~ 3ms</a:t>
            </a:r>
          </a:p>
        </p:txBody>
      </p:sp>
      <p:sp>
        <p:nvSpPr>
          <p:cNvPr id="4" name="Title 1">
            <a:extLst>
              <a:ext uri="{FF2B5EF4-FFF2-40B4-BE49-F238E27FC236}">
                <a16:creationId xmlns:a16="http://schemas.microsoft.com/office/drawing/2014/main" id="{4EBB2F53-8B70-E639-0140-2ED852D49DFF}"/>
              </a:ext>
            </a:extLst>
          </p:cNvPr>
          <p:cNvSpPr txBox="1">
            <a:spLocks/>
          </p:cNvSpPr>
          <p:nvPr/>
        </p:nvSpPr>
        <p:spPr>
          <a:xfrm>
            <a:off x="838200" y="56707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Time of flight (also known as time of arrival, </a:t>
            </a:r>
            <a:r>
              <a:rPr lang="en-US" sz="4000" dirty="0" err="1">
                <a:latin typeface="+mn-lt"/>
              </a:rPr>
              <a:t>ToA</a:t>
            </a:r>
            <a:r>
              <a:rPr lang="en-US" sz="4000" dirty="0">
                <a:latin typeface="+mn-lt"/>
              </a:rPr>
              <a:t>)</a:t>
            </a:r>
          </a:p>
        </p:txBody>
      </p:sp>
    </p:spTree>
    <p:extLst>
      <p:ext uri="{BB962C8B-B14F-4D97-AF65-F5344CB8AC3E}">
        <p14:creationId xmlns:p14="http://schemas.microsoft.com/office/powerpoint/2010/main" val="32936617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Ultrasound</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normAutofit lnSpcReduction="10000"/>
          </a:bodyPr>
          <a:lstStyle/>
          <a:p>
            <a:r>
              <a:rPr lang="en-US" dirty="0">
                <a:latin typeface="+mj-lt"/>
              </a:rPr>
              <a:t>Advantages</a:t>
            </a:r>
          </a:p>
          <a:p>
            <a:pPr lvl="1"/>
            <a:r>
              <a:rPr lang="en-US" dirty="0">
                <a:latin typeface="+mj-lt"/>
              </a:rPr>
              <a:t>Solves the barrier problem</a:t>
            </a:r>
          </a:p>
          <a:p>
            <a:pPr lvl="2"/>
            <a:r>
              <a:rPr lang="en-US" dirty="0">
                <a:latin typeface="+mj-lt"/>
              </a:rPr>
              <a:t>Human spaces already designed to contain sound</a:t>
            </a:r>
          </a:p>
          <a:p>
            <a:pPr lvl="1"/>
            <a:r>
              <a:rPr lang="en-US" dirty="0">
                <a:latin typeface="+mj-lt"/>
              </a:rPr>
              <a:t>Easier to get high-accuracy results</a:t>
            </a:r>
          </a:p>
          <a:p>
            <a:pPr lvl="2"/>
            <a:r>
              <a:rPr lang="en-US" dirty="0">
                <a:latin typeface="+mj-lt"/>
              </a:rPr>
              <a:t>Sound is ~1,000,000x slower than light</a:t>
            </a:r>
          </a:p>
          <a:p>
            <a:pPr lvl="2"/>
            <a:r>
              <a:rPr lang="en-US" dirty="0">
                <a:latin typeface="+mj-lt"/>
              </a:rPr>
              <a:t>Less synchronization is needed to get same accuracy</a:t>
            </a:r>
          </a:p>
          <a:p>
            <a:pPr lvl="2"/>
            <a:endParaRPr lang="en-US" dirty="0">
              <a:latin typeface="+mj-lt"/>
            </a:endParaRPr>
          </a:p>
          <a:p>
            <a:r>
              <a:rPr lang="en-US" dirty="0">
                <a:latin typeface="+mj-lt"/>
              </a:rPr>
              <a:t>Disadvantages</a:t>
            </a:r>
          </a:p>
          <a:p>
            <a:pPr lvl="1"/>
            <a:r>
              <a:rPr lang="en-US" dirty="0">
                <a:latin typeface="+mj-lt"/>
              </a:rPr>
              <a:t>More energy to transmit</a:t>
            </a:r>
          </a:p>
          <a:p>
            <a:pPr lvl="1"/>
            <a:r>
              <a:rPr lang="en-US" dirty="0">
                <a:latin typeface="+mj-lt"/>
              </a:rPr>
              <a:t>Slower update rate (still sub-second)</a:t>
            </a:r>
          </a:p>
          <a:p>
            <a:pPr lvl="1"/>
            <a:r>
              <a:rPr lang="en-US" dirty="0">
                <a:latin typeface="+mj-lt"/>
              </a:rPr>
              <a:t>Limited range</a:t>
            </a:r>
          </a:p>
          <a:p>
            <a:pPr lvl="1"/>
            <a:r>
              <a:rPr lang="en-US" dirty="0">
                <a:latin typeface="+mj-lt"/>
              </a:rPr>
              <a:t>Pets can hear it…</a:t>
            </a:r>
          </a:p>
          <a:p>
            <a:pPr lvl="1"/>
            <a:endParaRPr lang="en-US" dirty="0"/>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91</a:t>
            </a:fld>
            <a:endParaRPr lang="en-US"/>
          </a:p>
        </p:txBody>
      </p:sp>
      <p:pic>
        <p:nvPicPr>
          <p:cNvPr id="5" name="Picture 2" descr="Opo sensor">
            <a:extLst>
              <a:ext uri="{FF2B5EF4-FFF2-40B4-BE49-F238E27FC236}">
                <a16:creationId xmlns:a16="http://schemas.microsoft.com/office/drawing/2014/main" id="{1F173713-D6FB-4216-BF3A-4F6845823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286" y="3668032"/>
            <a:ext cx="3630911" cy="305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1075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4924-771C-4728-B6BD-CBFFE9EDA0F9}"/>
              </a:ext>
            </a:extLst>
          </p:cNvPr>
          <p:cNvSpPr>
            <a:spLocks noGrp="1"/>
          </p:cNvSpPr>
          <p:nvPr>
            <p:ph type="title"/>
          </p:nvPr>
        </p:nvSpPr>
        <p:spPr>
          <a:xfrm>
            <a:off x="838200" y="196830"/>
            <a:ext cx="10515600" cy="1325563"/>
          </a:xfrm>
        </p:spPr>
        <p:txBody>
          <a:bodyPr/>
          <a:lstStyle/>
          <a:p>
            <a:r>
              <a:rPr lang="en-US" dirty="0"/>
              <a:t>Time difference of arrival (</a:t>
            </a:r>
            <a:r>
              <a:rPr lang="en-US" dirty="0" err="1"/>
              <a:t>TDoA</a:t>
            </a:r>
            <a:r>
              <a:rPr lang="en-US" dirty="0"/>
              <a:t>)</a:t>
            </a:r>
          </a:p>
        </p:txBody>
      </p:sp>
      <p:sp>
        <p:nvSpPr>
          <p:cNvPr id="3" name="Content Placeholder 2">
            <a:extLst>
              <a:ext uri="{FF2B5EF4-FFF2-40B4-BE49-F238E27FC236}">
                <a16:creationId xmlns:a16="http://schemas.microsoft.com/office/drawing/2014/main" id="{1045E397-DAD2-43F9-8F36-0AB9D652C2BD}"/>
              </a:ext>
            </a:extLst>
          </p:cNvPr>
          <p:cNvSpPr>
            <a:spLocks noGrp="1"/>
          </p:cNvSpPr>
          <p:nvPr>
            <p:ph idx="1"/>
          </p:nvPr>
        </p:nvSpPr>
        <p:spPr>
          <a:xfrm>
            <a:off x="838200" y="1466597"/>
            <a:ext cx="10515600" cy="4351338"/>
          </a:xfrm>
        </p:spPr>
        <p:txBody>
          <a:bodyPr>
            <a:normAutofit lnSpcReduction="10000"/>
          </a:bodyPr>
          <a:lstStyle/>
          <a:p>
            <a:r>
              <a:rPr lang="en-US" dirty="0">
                <a:latin typeface="+mj-lt"/>
              </a:rPr>
              <a:t>Device transmits and infrastructure receives transmission</a:t>
            </a:r>
          </a:p>
          <a:p>
            <a:pPr lvl="1"/>
            <a:r>
              <a:rPr lang="en-US" dirty="0">
                <a:latin typeface="+mj-lt"/>
              </a:rPr>
              <a:t>Multiple infrastructure nodes receive at different times based on distance</a:t>
            </a:r>
          </a:p>
          <a:p>
            <a:pPr lvl="1"/>
            <a:endParaRPr lang="en-US" dirty="0">
              <a:latin typeface="+mj-lt"/>
            </a:endParaRPr>
          </a:p>
          <a:p>
            <a:r>
              <a:rPr lang="en-US" dirty="0">
                <a:latin typeface="+mj-lt"/>
              </a:rPr>
              <a:t>Determine distance by knowing</a:t>
            </a:r>
          </a:p>
          <a:p>
            <a:pPr lvl="1"/>
            <a:r>
              <a:rPr lang="en-US" dirty="0">
                <a:latin typeface="+mj-lt"/>
              </a:rPr>
              <a:t>Exact position of infrastructure</a:t>
            </a:r>
          </a:p>
          <a:p>
            <a:pPr lvl="1"/>
            <a:r>
              <a:rPr lang="en-US" dirty="0">
                <a:latin typeface="+mj-lt"/>
              </a:rPr>
              <a:t>Time of arrival at two different locations</a:t>
            </a:r>
          </a:p>
          <a:p>
            <a:pPr lvl="1"/>
            <a:r>
              <a:rPr lang="en-US" dirty="0">
                <a:latin typeface="+mj-lt"/>
              </a:rPr>
              <a:t>Signal velocity (i.e. speed of light)</a:t>
            </a:r>
          </a:p>
          <a:p>
            <a:pPr lvl="1"/>
            <a:endParaRPr lang="en-US" dirty="0">
              <a:latin typeface="+mj-lt"/>
            </a:endParaRPr>
          </a:p>
          <a:p>
            <a:r>
              <a:rPr lang="en-US" dirty="0">
                <a:latin typeface="+mj-lt"/>
              </a:rPr>
              <a:t>Doesn’t require synchronization with infrastructure!</a:t>
            </a:r>
          </a:p>
          <a:p>
            <a:pPr lvl="1"/>
            <a:r>
              <a:rPr lang="en-US" dirty="0">
                <a:latin typeface="+mj-lt"/>
              </a:rPr>
              <a:t>Still requires synchronization between infrastructure nodes</a:t>
            </a:r>
          </a:p>
          <a:p>
            <a:pPr lvl="1"/>
            <a:r>
              <a:rPr lang="en-US" dirty="0">
                <a:latin typeface="+mj-lt"/>
              </a:rPr>
              <a:t>Does require device to transmit loud enough for infrastructure to hear it…</a:t>
            </a:r>
          </a:p>
        </p:txBody>
      </p:sp>
      <p:sp>
        <p:nvSpPr>
          <p:cNvPr id="4" name="Slide Number Placeholder 3">
            <a:extLst>
              <a:ext uri="{FF2B5EF4-FFF2-40B4-BE49-F238E27FC236}">
                <a16:creationId xmlns:a16="http://schemas.microsoft.com/office/drawing/2014/main" id="{57F7FC7D-2CF9-4A86-83C5-2A12F4DFF161}"/>
              </a:ext>
            </a:extLst>
          </p:cNvPr>
          <p:cNvSpPr>
            <a:spLocks noGrp="1"/>
          </p:cNvSpPr>
          <p:nvPr>
            <p:ph type="sldNum" sz="quarter" idx="12"/>
          </p:nvPr>
        </p:nvSpPr>
        <p:spPr/>
        <p:txBody>
          <a:bodyPr/>
          <a:lstStyle/>
          <a:p>
            <a:fld id="{0778C724-3839-4D76-A707-B4C23905D055}" type="slidenum">
              <a:rPr lang="en-US" smtClean="0"/>
              <a:t>92</a:t>
            </a:fld>
            <a:endParaRPr lang="en-US"/>
          </a:p>
        </p:txBody>
      </p:sp>
    </p:spTree>
    <p:extLst>
      <p:ext uri="{BB962C8B-B14F-4D97-AF65-F5344CB8AC3E}">
        <p14:creationId xmlns:p14="http://schemas.microsoft.com/office/powerpoint/2010/main" val="40133790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838200" y="196850"/>
            <a:ext cx="10515600" cy="1325563"/>
          </a:xfrm>
        </p:spPr>
        <p:txBody>
          <a:bodyPr/>
          <a:lstStyle/>
          <a:p>
            <a:pPr eaLnBrk="1" hangingPunct="1"/>
            <a:r>
              <a:rPr lang="en-US" sz="3600" dirty="0">
                <a:latin typeface="+mn-lt"/>
              </a:rPr>
              <a:t>Time difference of arrival with different mediums</a:t>
            </a:r>
          </a:p>
        </p:txBody>
      </p:sp>
      <p:sp>
        <p:nvSpPr>
          <p:cNvPr id="36868" name="Rectangle 3"/>
          <p:cNvSpPr>
            <a:spLocks noGrp="1" noChangeArrowheads="1"/>
          </p:cNvSpPr>
          <p:nvPr>
            <p:ph type="body" idx="4294967295"/>
          </p:nvPr>
        </p:nvSpPr>
        <p:spPr>
          <a:xfrm>
            <a:off x="838199" y="1374872"/>
            <a:ext cx="10768509" cy="5076415"/>
          </a:xfrm>
        </p:spPr>
        <p:txBody>
          <a:bodyPr>
            <a:normAutofit fontScale="92500" lnSpcReduction="10000"/>
          </a:bodyPr>
          <a:lstStyle/>
          <a:p>
            <a:pPr>
              <a:defRPr/>
            </a:pPr>
            <a:r>
              <a:rPr lang="en-US" dirty="0">
                <a:latin typeface="+mj-lt"/>
              </a:rPr>
              <a:t>Exploit differences in speed, say RF and audio</a:t>
            </a:r>
          </a:p>
          <a:p>
            <a:pPr>
              <a:defRPr/>
            </a:pPr>
            <a:r>
              <a:rPr lang="en-US" dirty="0">
                <a:latin typeface="+mj-lt"/>
              </a:rPr>
              <a:t>Example: Cricket System [1]</a:t>
            </a:r>
          </a:p>
          <a:p>
            <a:pPr lvl="1">
              <a:defRPr/>
            </a:pPr>
            <a:r>
              <a:rPr lang="en-US" dirty="0">
                <a:latin typeface="+mj-lt"/>
              </a:rPr>
              <a:t>In addition to a radio, each node also has a speaker and microphone</a:t>
            </a:r>
          </a:p>
          <a:p>
            <a:pPr marL="0" indent="0">
              <a:buNone/>
              <a:defRPr/>
            </a:pPr>
            <a:endParaRPr lang="en-US" sz="2400" dirty="0">
              <a:latin typeface="+mj-lt"/>
            </a:endParaRPr>
          </a:p>
          <a:p>
            <a:pPr marL="0" indent="0">
              <a:buNone/>
              <a:defRPr/>
            </a:pPr>
            <a:r>
              <a:rPr lang="en-US" dirty="0">
                <a:latin typeface="+mj-lt"/>
              </a:rPr>
              <a:t>How does Cricket works?</a:t>
            </a:r>
          </a:p>
          <a:p>
            <a:pPr>
              <a:defRPr/>
            </a:pPr>
            <a:r>
              <a:rPr lang="en-US" sz="2400" dirty="0">
                <a:latin typeface="+mj-lt"/>
              </a:rPr>
              <a:t>Transmitter sends a radio message, waits some time (optionally) </a:t>
            </a:r>
            <a:r>
              <a:rPr lang="en-US" sz="2400" dirty="0" err="1">
                <a:latin typeface="+mj-lt"/>
              </a:rPr>
              <a:t>t_delay</a:t>
            </a:r>
            <a:r>
              <a:rPr lang="en-US" sz="2400" dirty="0">
                <a:latin typeface="+mj-lt"/>
              </a:rPr>
              <a:t>, sends audio “chirp” sound</a:t>
            </a:r>
          </a:p>
          <a:p>
            <a:pPr>
              <a:defRPr/>
            </a:pPr>
            <a:r>
              <a:rPr lang="en-US" sz="2400" dirty="0">
                <a:latin typeface="+mj-lt"/>
              </a:rPr>
              <a:t>Listener hears the radio signal, record time </a:t>
            </a:r>
            <a:r>
              <a:rPr lang="en-US" sz="2400" dirty="0" err="1">
                <a:latin typeface="+mj-lt"/>
              </a:rPr>
              <a:t>t_radio</a:t>
            </a:r>
            <a:endParaRPr lang="en-US" sz="2400" dirty="0">
              <a:latin typeface="+mj-lt"/>
            </a:endParaRPr>
          </a:p>
          <a:p>
            <a:pPr>
              <a:defRPr/>
            </a:pPr>
            <a:r>
              <a:rPr lang="en-US" sz="2400" dirty="0">
                <a:latin typeface="+mj-lt"/>
              </a:rPr>
              <a:t>Listener hears the audio signal, record time </a:t>
            </a:r>
            <a:r>
              <a:rPr lang="en-US" sz="2400" dirty="0" err="1">
                <a:latin typeface="+mj-lt"/>
              </a:rPr>
              <a:t>t_sound</a:t>
            </a:r>
            <a:endParaRPr lang="en-US" sz="2400" dirty="0">
              <a:latin typeface="+mj-lt"/>
            </a:endParaRPr>
          </a:p>
          <a:p>
            <a:pPr>
              <a:defRPr/>
            </a:pPr>
            <a:endParaRPr lang="en-US" sz="2000" dirty="0">
              <a:latin typeface="+mj-lt"/>
            </a:endParaRPr>
          </a:p>
          <a:p>
            <a:pPr>
              <a:defRPr/>
            </a:pPr>
            <a:endParaRPr lang="en-US" sz="2000" dirty="0">
              <a:latin typeface="+mj-lt"/>
            </a:endParaRPr>
          </a:p>
          <a:p>
            <a:pPr>
              <a:defRPr/>
            </a:pPr>
            <a:endParaRPr lang="en-US" sz="2000" dirty="0">
              <a:latin typeface="+mj-lt"/>
            </a:endParaRPr>
          </a:p>
          <a:p>
            <a:pPr marL="0" indent="0">
              <a:buNone/>
              <a:defRPr/>
            </a:pPr>
            <a:r>
              <a:rPr lang="en-US" sz="2000" dirty="0">
                <a:latin typeface="+mj-lt"/>
              </a:rPr>
              <a:t>[1] http://</a:t>
            </a:r>
            <a:r>
              <a:rPr lang="en-US" sz="2000" dirty="0" err="1">
                <a:latin typeface="+mj-lt"/>
              </a:rPr>
              <a:t>cricket.csail.mit.edu</a:t>
            </a:r>
            <a:r>
              <a:rPr lang="en-US" sz="2000" dirty="0">
                <a:latin typeface="+mj-lt"/>
              </a:rPr>
              <a:t>/</a:t>
            </a:r>
          </a:p>
        </p:txBody>
      </p:sp>
      <p:pic>
        <p:nvPicPr>
          <p:cNvPr id="2" name="Picture 1">
            <a:extLst>
              <a:ext uri="{FF2B5EF4-FFF2-40B4-BE49-F238E27FC236}">
                <a16:creationId xmlns:a16="http://schemas.microsoft.com/office/drawing/2014/main" id="{C33AD4E0-ECC3-24DA-B89C-B8463D94C098}"/>
              </a:ext>
            </a:extLst>
          </p:cNvPr>
          <p:cNvPicPr>
            <a:picLocks noChangeAspect="1"/>
          </p:cNvPicPr>
          <p:nvPr/>
        </p:nvPicPr>
        <p:blipFill>
          <a:blip r:embed="rId3"/>
          <a:stretch>
            <a:fillRect/>
          </a:stretch>
        </p:blipFill>
        <p:spPr>
          <a:xfrm>
            <a:off x="7477883" y="3913079"/>
            <a:ext cx="3651991" cy="2738993"/>
          </a:xfrm>
          <a:prstGeom prst="rect">
            <a:avLst/>
          </a:prstGeom>
        </p:spPr>
      </p:pic>
    </p:spTree>
    <p:extLst>
      <p:ext uri="{BB962C8B-B14F-4D97-AF65-F5344CB8AC3E}">
        <p14:creationId xmlns:p14="http://schemas.microsoft.com/office/powerpoint/2010/main" val="34264116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ChangeArrowheads="1"/>
          </p:cNvSpPr>
          <p:nvPr/>
        </p:nvSpPr>
        <p:spPr bwMode="auto">
          <a:xfrm>
            <a:off x="1695451" y="16652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48133" name="Rectangle 5"/>
          <p:cNvSpPr>
            <a:spLocks noChangeArrowheads="1"/>
          </p:cNvSpPr>
          <p:nvPr/>
        </p:nvSpPr>
        <p:spPr bwMode="auto">
          <a:xfrm>
            <a:off x="1024025" y="4642118"/>
            <a:ext cx="992072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000" dirty="0"/>
              <a:t> </a:t>
            </a:r>
            <a:r>
              <a:rPr lang="en-US" sz="2800" dirty="0">
                <a:latin typeface="+mj-lt"/>
              </a:rPr>
              <a:t>Time diff between signal arrival = d/</a:t>
            </a:r>
            <a:r>
              <a:rPr lang="en-US" sz="2800" dirty="0" err="1">
                <a:latin typeface="+mj-lt"/>
              </a:rPr>
              <a:t>S</a:t>
            </a:r>
            <a:r>
              <a:rPr lang="en-US" sz="2800" baseline="-25000" dirty="0" err="1">
                <a:latin typeface="+mj-lt"/>
              </a:rPr>
              <a:t>Sound</a:t>
            </a:r>
            <a:r>
              <a:rPr lang="en-US" sz="2800" dirty="0">
                <a:latin typeface="+mj-lt"/>
              </a:rPr>
              <a:t> – d/</a:t>
            </a:r>
            <a:r>
              <a:rPr lang="en-US" sz="2800" dirty="0" err="1">
                <a:latin typeface="+mj-lt"/>
              </a:rPr>
              <a:t>S</a:t>
            </a:r>
            <a:r>
              <a:rPr lang="en-US" sz="2800" baseline="-25000" dirty="0" err="1">
                <a:latin typeface="+mj-lt"/>
              </a:rPr>
              <a:t>Radio</a:t>
            </a:r>
            <a:r>
              <a:rPr lang="en-US" sz="2800" dirty="0">
                <a:latin typeface="+mj-lt"/>
              </a:rPr>
              <a:t> + </a:t>
            </a:r>
            <a:r>
              <a:rPr lang="en-US" sz="2800" dirty="0" err="1">
                <a:latin typeface="+mj-lt"/>
              </a:rPr>
              <a:t>t</a:t>
            </a:r>
            <a:r>
              <a:rPr lang="en-US" sz="2800" baseline="-25000" dirty="0" err="1">
                <a:latin typeface="+mj-lt"/>
              </a:rPr>
              <a:t>delay</a:t>
            </a:r>
            <a:endParaRPr lang="en-US" sz="2800" baseline="-25000" dirty="0">
              <a:latin typeface="+mj-lt"/>
            </a:endParaRPr>
          </a:p>
          <a:p>
            <a:pPr>
              <a:buFontTx/>
              <a:buChar char="•"/>
            </a:pPr>
            <a:r>
              <a:rPr lang="en-US" sz="2800" dirty="0">
                <a:latin typeface="+mj-lt"/>
              </a:rPr>
              <a:t> Works well in LOS environment</a:t>
            </a:r>
          </a:p>
          <a:p>
            <a:pPr lvl="1">
              <a:buFontTx/>
              <a:buChar char="•"/>
            </a:pPr>
            <a:r>
              <a:rPr lang="en-US" sz="2400" dirty="0">
                <a:latin typeface="+mj-lt"/>
              </a:rPr>
              <a:t> Cricket (uses ultra sound) can obtain close to cm accuracy</a:t>
            </a:r>
          </a:p>
          <a:p>
            <a:pPr>
              <a:buFontTx/>
              <a:buChar char="•"/>
            </a:pPr>
            <a:r>
              <a:rPr lang="en-US" sz="2800" dirty="0">
                <a:latin typeface="+mj-lt"/>
              </a:rPr>
              <a:t> Requires additional hardware and works better with calibration</a:t>
            </a:r>
          </a:p>
        </p:txBody>
      </p:sp>
      <p:grpSp>
        <p:nvGrpSpPr>
          <p:cNvPr id="48134" name="Group 10"/>
          <p:cNvGrpSpPr>
            <a:grpSpLocks/>
          </p:cNvGrpSpPr>
          <p:nvPr/>
        </p:nvGrpSpPr>
        <p:grpSpPr bwMode="auto">
          <a:xfrm>
            <a:off x="1812190" y="1423141"/>
            <a:ext cx="8567620" cy="3075932"/>
            <a:chOff x="785786" y="1428736"/>
            <a:chExt cx="7251611" cy="3267088"/>
          </a:xfrm>
        </p:grpSpPr>
        <p:pic>
          <p:nvPicPr>
            <p:cNvPr id="481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1428736"/>
              <a:ext cx="7251611" cy="32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8"/>
            <p:cNvSpPr>
              <a:spLocks noChangeArrowheads="1"/>
            </p:cNvSpPr>
            <p:nvPr/>
          </p:nvSpPr>
          <p:spPr bwMode="auto">
            <a:xfrm>
              <a:off x="4000496" y="1746170"/>
              <a:ext cx="203826" cy="456509"/>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grpSp>
      <p:sp>
        <p:nvSpPr>
          <p:cNvPr id="48135" name="Rectangle 9"/>
          <p:cNvSpPr>
            <a:spLocks noChangeArrowheads="1"/>
          </p:cNvSpPr>
          <p:nvPr/>
        </p:nvSpPr>
        <p:spPr bwMode="auto">
          <a:xfrm>
            <a:off x="13192125" y="285750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sp>
        <p:nvSpPr>
          <p:cNvPr id="2" name="Rectangle 2">
            <a:extLst>
              <a:ext uri="{FF2B5EF4-FFF2-40B4-BE49-F238E27FC236}">
                <a16:creationId xmlns:a16="http://schemas.microsoft.com/office/drawing/2014/main" id="{31C3CB49-ACEB-6998-A9A8-50D9763324A0}"/>
              </a:ext>
            </a:extLst>
          </p:cNvPr>
          <p:cNvSpPr txBox="1">
            <a:spLocks noChangeArrowheads="1"/>
          </p:cNvSpPr>
          <p:nvPr/>
        </p:nvSpPr>
        <p:spPr>
          <a:xfrm>
            <a:off x="838200" y="1968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mn-lt"/>
              </a:rPr>
              <a:t>Time difference of arrival with different mediums</a:t>
            </a:r>
            <a:endParaRPr lang="en-US" sz="3600" dirty="0">
              <a:latin typeface="+mn-lt"/>
            </a:endParaRPr>
          </a:p>
        </p:txBody>
      </p:sp>
    </p:spTree>
    <p:extLst>
      <p:ext uri="{BB962C8B-B14F-4D97-AF65-F5344CB8AC3E}">
        <p14:creationId xmlns:p14="http://schemas.microsoft.com/office/powerpoint/2010/main" val="23217279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A7E59-A2A6-F36B-BB42-77AE87EE18A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Cricket System: Demonstration</a:t>
            </a:r>
          </a:p>
        </p:txBody>
      </p:sp>
      <p:pic>
        <p:nvPicPr>
          <p:cNvPr id="2" name="Cricket" descr="Cricket">
            <a:hlinkClick r:id="" action="ppaction://media"/>
            <a:extLst>
              <a:ext uri="{FF2B5EF4-FFF2-40B4-BE49-F238E27FC236}">
                <a16:creationId xmlns:a16="http://schemas.microsoft.com/office/drawing/2014/main" id="{BBEDF8A1-D576-72AD-44A4-133FF7823E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0112" y="1226114"/>
            <a:ext cx="7591775" cy="5176210"/>
          </a:xfrm>
          <a:prstGeom prst="rect">
            <a:avLst/>
          </a:prstGeom>
        </p:spPr>
      </p:pic>
    </p:spTree>
    <p:extLst>
      <p:ext uri="{BB962C8B-B14F-4D97-AF65-F5344CB8AC3E}">
        <p14:creationId xmlns:p14="http://schemas.microsoft.com/office/powerpoint/2010/main" val="1031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1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44B8-4E13-43AE-B85D-F0DEDBF67637}"/>
              </a:ext>
            </a:extLst>
          </p:cNvPr>
          <p:cNvSpPr>
            <a:spLocks noGrp="1"/>
          </p:cNvSpPr>
          <p:nvPr>
            <p:ph type="title"/>
          </p:nvPr>
        </p:nvSpPr>
        <p:spPr/>
        <p:txBody>
          <a:bodyPr/>
          <a:lstStyle/>
          <a:p>
            <a:r>
              <a:rPr lang="en-US" dirty="0"/>
              <a:t>Angle of arrival (</a:t>
            </a:r>
            <a:r>
              <a:rPr lang="en-US" dirty="0" err="1"/>
              <a:t>AoA</a:t>
            </a:r>
            <a:r>
              <a:rPr lang="en-US" dirty="0"/>
              <a:t>)</a:t>
            </a:r>
          </a:p>
        </p:txBody>
      </p:sp>
      <p:sp>
        <p:nvSpPr>
          <p:cNvPr id="3" name="Content Placeholder 2">
            <a:extLst>
              <a:ext uri="{FF2B5EF4-FFF2-40B4-BE49-F238E27FC236}">
                <a16:creationId xmlns:a16="http://schemas.microsoft.com/office/drawing/2014/main" id="{8720A419-F3EC-446E-9D96-4D0173B205F3}"/>
              </a:ext>
            </a:extLst>
          </p:cNvPr>
          <p:cNvSpPr>
            <a:spLocks noGrp="1"/>
          </p:cNvSpPr>
          <p:nvPr>
            <p:ph idx="1"/>
          </p:nvPr>
        </p:nvSpPr>
        <p:spPr>
          <a:xfrm>
            <a:off x="838199" y="1825625"/>
            <a:ext cx="10891925" cy="4351338"/>
          </a:xfrm>
        </p:spPr>
        <p:txBody>
          <a:bodyPr/>
          <a:lstStyle/>
          <a:p>
            <a:r>
              <a:rPr lang="en-US" dirty="0">
                <a:latin typeface="+mj-lt"/>
              </a:rPr>
              <a:t>Trilateration doesn’t only require distances, angles work</a:t>
            </a:r>
          </a:p>
          <a:p>
            <a:endParaRPr lang="en-US" dirty="0">
              <a:latin typeface="+mj-lt"/>
            </a:endParaRPr>
          </a:p>
          <a:p>
            <a:r>
              <a:rPr lang="en-US" dirty="0">
                <a:latin typeface="+mj-lt"/>
              </a:rPr>
              <a:t>Antenna arrays can be used to determine the angle of an incoming signal</a:t>
            </a:r>
          </a:p>
          <a:p>
            <a:pPr lvl="1"/>
            <a:r>
              <a:rPr lang="en-US" dirty="0">
                <a:latin typeface="+mj-lt"/>
              </a:rPr>
              <a:t>Allows the use of normal RF communication (</a:t>
            </a:r>
            <a:r>
              <a:rPr lang="en-US" dirty="0" err="1">
                <a:latin typeface="+mj-lt"/>
              </a:rPr>
              <a:t>WiFi</a:t>
            </a:r>
            <a:r>
              <a:rPr lang="en-US" dirty="0">
                <a:latin typeface="+mj-lt"/>
              </a:rPr>
              <a:t> or BLE)</a:t>
            </a:r>
          </a:p>
          <a:p>
            <a:pPr lvl="1"/>
            <a:endParaRPr lang="en-US" dirty="0">
              <a:latin typeface="+mj-lt"/>
            </a:endParaRPr>
          </a:p>
          <a:p>
            <a:r>
              <a:rPr lang="en-US" dirty="0">
                <a:latin typeface="+mj-lt"/>
              </a:rPr>
              <a:t>BLE 5.1 includes </a:t>
            </a:r>
            <a:r>
              <a:rPr lang="en-US" dirty="0" err="1">
                <a:latin typeface="+mj-lt"/>
              </a:rPr>
              <a:t>AoA</a:t>
            </a:r>
            <a:r>
              <a:rPr lang="en-US" dirty="0">
                <a:latin typeface="+mj-lt"/>
              </a:rPr>
              <a:t> localization</a:t>
            </a:r>
          </a:p>
        </p:txBody>
      </p:sp>
      <p:sp>
        <p:nvSpPr>
          <p:cNvPr id="4" name="Slide Number Placeholder 3">
            <a:extLst>
              <a:ext uri="{FF2B5EF4-FFF2-40B4-BE49-F238E27FC236}">
                <a16:creationId xmlns:a16="http://schemas.microsoft.com/office/drawing/2014/main" id="{463C8B74-C370-428F-AC04-81498FC266A7}"/>
              </a:ext>
            </a:extLst>
          </p:cNvPr>
          <p:cNvSpPr>
            <a:spLocks noGrp="1"/>
          </p:cNvSpPr>
          <p:nvPr>
            <p:ph type="sldNum" sz="quarter" idx="12"/>
          </p:nvPr>
        </p:nvSpPr>
        <p:spPr/>
        <p:txBody>
          <a:bodyPr/>
          <a:lstStyle/>
          <a:p>
            <a:fld id="{0778C724-3839-4D76-A707-B4C23905D055}" type="slidenum">
              <a:rPr lang="en-US" smtClean="0"/>
              <a:t>96</a:t>
            </a:fld>
            <a:endParaRPr lang="en-US"/>
          </a:p>
        </p:txBody>
      </p:sp>
      <p:pic>
        <p:nvPicPr>
          <p:cNvPr id="6" name="Picture 5">
            <a:extLst>
              <a:ext uri="{FF2B5EF4-FFF2-40B4-BE49-F238E27FC236}">
                <a16:creationId xmlns:a16="http://schemas.microsoft.com/office/drawing/2014/main" id="{0CCB13E0-8715-4379-9FB8-3BE8147FF27E}"/>
              </a:ext>
            </a:extLst>
          </p:cNvPr>
          <p:cNvPicPr>
            <a:picLocks noChangeAspect="1"/>
          </p:cNvPicPr>
          <p:nvPr/>
        </p:nvPicPr>
        <p:blipFill>
          <a:blip r:embed="rId2"/>
          <a:stretch>
            <a:fillRect/>
          </a:stretch>
        </p:blipFill>
        <p:spPr>
          <a:xfrm>
            <a:off x="7489104" y="4304271"/>
            <a:ext cx="3311525" cy="1962385"/>
          </a:xfrm>
          <a:prstGeom prst="rect">
            <a:avLst/>
          </a:prstGeom>
        </p:spPr>
      </p:pic>
    </p:spTree>
    <p:extLst>
      <p:ext uri="{BB962C8B-B14F-4D97-AF65-F5344CB8AC3E}">
        <p14:creationId xmlns:p14="http://schemas.microsoft.com/office/powerpoint/2010/main" val="101678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A7E59-A2A6-F36B-BB42-77AE87EE18A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BLE 5 (AOA Positioning Demo)</a:t>
            </a:r>
          </a:p>
        </p:txBody>
      </p:sp>
      <p:pic>
        <p:nvPicPr>
          <p:cNvPr id="2" name="Online Media 1" descr="BLE AoA Indoor Positioning Demo">
            <a:hlinkClick r:id="" action="ppaction://media"/>
            <a:extLst>
              <a:ext uri="{FF2B5EF4-FFF2-40B4-BE49-F238E27FC236}">
                <a16:creationId xmlns:a16="http://schemas.microsoft.com/office/drawing/2014/main" id="{283F75F9-ADD4-2253-ED07-7240FF427E82}"/>
              </a:ext>
            </a:extLst>
          </p:cNvPr>
          <p:cNvPicPr>
            <a:picLocks noRot="1" noChangeAspect="1"/>
          </p:cNvPicPr>
          <p:nvPr>
            <a:videoFile r:link="rId1"/>
          </p:nvPr>
        </p:nvPicPr>
        <p:blipFill>
          <a:blip r:embed="rId3"/>
          <a:stretch>
            <a:fillRect/>
          </a:stretch>
        </p:blipFill>
        <p:spPr>
          <a:xfrm>
            <a:off x="1582903" y="1225904"/>
            <a:ext cx="9026194" cy="5099800"/>
          </a:xfrm>
          <a:prstGeom prst="rect">
            <a:avLst/>
          </a:prstGeom>
        </p:spPr>
      </p:pic>
    </p:spTree>
    <p:extLst>
      <p:ext uri="{BB962C8B-B14F-4D97-AF65-F5344CB8AC3E}">
        <p14:creationId xmlns:p14="http://schemas.microsoft.com/office/powerpoint/2010/main" val="20148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84FA-6547-4430-9303-0A1210E33C10}"/>
              </a:ext>
            </a:extLst>
          </p:cNvPr>
          <p:cNvSpPr>
            <a:spLocks noGrp="1"/>
          </p:cNvSpPr>
          <p:nvPr>
            <p:ph type="title"/>
          </p:nvPr>
        </p:nvSpPr>
        <p:spPr/>
        <p:txBody>
          <a:bodyPr/>
          <a:lstStyle/>
          <a:p>
            <a:r>
              <a:rPr lang="en-US" dirty="0"/>
              <a:t>Mapping existing infrastructure</a:t>
            </a:r>
          </a:p>
        </p:txBody>
      </p:sp>
      <p:sp>
        <p:nvSpPr>
          <p:cNvPr id="3" name="Content Placeholder 2">
            <a:extLst>
              <a:ext uri="{FF2B5EF4-FFF2-40B4-BE49-F238E27FC236}">
                <a16:creationId xmlns:a16="http://schemas.microsoft.com/office/drawing/2014/main" id="{6DC89F25-2101-495D-B51D-A76A9ED57D7B}"/>
              </a:ext>
            </a:extLst>
          </p:cNvPr>
          <p:cNvSpPr>
            <a:spLocks noGrp="1"/>
          </p:cNvSpPr>
          <p:nvPr>
            <p:ph idx="1"/>
          </p:nvPr>
        </p:nvSpPr>
        <p:spPr/>
        <p:txBody>
          <a:bodyPr>
            <a:normAutofit/>
          </a:bodyPr>
          <a:lstStyle/>
          <a:p>
            <a:r>
              <a:rPr lang="en-US" dirty="0">
                <a:latin typeface="+mj-lt"/>
              </a:rPr>
              <a:t>Can we repurpose existing infrastructure for localization?</a:t>
            </a:r>
          </a:p>
          <a:p>
            <a:pPr lvl="1"/>
            <a:r>
              <a:rPr lang="en-US" dirty="0">
                <a:latin typeface="+mj-lt"/>
              </a:rPr>
              <a:t>For example: </a:t>
            </a:r>
            <a:r>
              <a:rPr lang="en-US" dirty="0" err="1">
                <a:latin typeface="+mj-lt"/>
              </a:rPr>
              <a:t>WiFi</a:t>
            </a:r>
            <a:r>
              <a:rPr lang="en-US" dirty="0">
                <a:latin typeface="+mj-lt"/>
              </a:rPr>
              <a:t> access points</a:t>
            </a:r>
          </a:p>
          <a:p>
            <a:pPr lvl="1"/>
            <a:r>
              <a:rPr lang="en-US" dirty="0">
                <a:latin typeface="+mj-lt"/>
              </a:rPr>
              <a:t>Benefit: localization works with unmodified hardware</a:t>
            </a:r>
          </a:p>
          <a:p>
            <a:pPr lvl="1"/>
            <a:endParaRPr lang="en-US" dirty="0">
              <a:latin typeface="+mj-lt"/>
            </a:endParaRPr>
          </a:p>
          <a:p>
            <a:r>
              <a:rPr lang="en-US" dirty="0">
                <a:latin typeface="+mj-lt"/>
              </a:rPr>
              <a:t>Mapping instead of trilateration</a:t>
            </a:r>
          </a:p>
          <a:p>
            <a:pPr lvl="1"/>
            <a:r>
              <a:rPr lang="en-US" dirty="0">
                <a:latin typeface="+mj-lt"/>
              </a:rPr>
              <a:t>Make a map of infrastructure and use that to locate device</a:t>
            </a:r>
          </a:p>
          <a:p>
            <a:pPr lvl="1"/>
            <a:r>
              <a:rPr lang="en-US" dirty="0">
                <a:latin typeface="+mj-lt"/>
              </a:rPr>
              <a:t>Coarse example: existence of </a:t>
            </a:r>
            <a:r>
              <a:rPr lang="en-US" dirty="0" err="1">
                <a:latin typeface="+mj-lt"/>
              </a:rPr>
              <a:t>WiFi</a:t>
            </a:r>
            <a:r>
              <a:rPr lang="en-US" dirty="0">
                <a:latin typeface="+mj-lt"/>
              </a:rPr>
              <a:t> network SSIDs</a:t>
            </a:r>
          </a:p>
          <a:p>
            <a:pPr lvl="1"/>
            <a:r>
              <a:rPr lang="en-US" dirty="0">
                <a:latin typeface="+mj-lt"/>
              </a:rPr>
              <a:t>Fine-grained example: signal strength to each Access Point</a:t>
            </a:r>
          </a:p>
          <a:p>
            <a:pPr lvl="2"/>
            <a:r>
              <a:rPr lang="en-US" dirty="0">
                <a:latin typeface="+mj-lt"/>
              </a:rPr>
              <a:t>Known as fingerprinting</a:t>
            </a:r>
          </a:p>
        </p:txBody>
      </p:sp>
      <p:sp>
        <p:nvSpPr>
          <p:cNvPr id="4" name="Slide Number Placeholder 3">
            <a:extLst>
              <a:ext uri="{FF2B5EF4-FFF2-40B4-BE49-F238E27FC236}">
                <a16:creationId xmlns:a16="http://schemas.microsoft.com/office/drawing/2014/main" id="{F974EA9D-C721-40A7-8541-1B7CE38B3F2B}"/>
              </a:ext>
            </a:extLst>
          </p:cNvPr>
          <p:cNvSpPr>
            <a:spLocks noGrp="1"/>
          </p:cNvSpPr>
          <p:nvPr>
            <p:ph type="sldNum" sz="quarter" idx="12"/>
          </p:nvPr>
        </p:nvSpPr>
        <p:spPr/>
        <p:txBody>
          <a:bodyPr/>
          <a:lstStyle/>
          <a:p>
            <a:fld id="{0778C724-3839-4D76-A707-B4C23905D055}" type="slidenum">
              <a:rPr lang="en-US" smtClean="0"/>
              <a:t>98</a:t>
            </a:fld>
            <a:endParaRPr lang="en-US"/>
          </a:p>
        </p:txBody>
      </p:sp>
    </p:spTree>
    <p:extLst>
      <p:ext uri="{BB962C8B-B14F-4D97-AF65-F5344CB8AC3E}">
        <p14:creationId xmlns:p14="http://schemas.microsoft.com/office/powerpoint/2010/main" val="2252903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B927-CD75-411D-90F4-03505A1B7D42}"/>
              </a:ext>
            </a:extLst>
          </p:cNvPr>
          <p:cNvSpPr>
            <a:spLocks noGrp="1"/>
          </p:cNvSpPr>
          <p:nvPr>
            <p:ph type="title"/>
          </p:nvPr>
        </p:nvSpPr>
        <p:spPr>
          <a:xfrm>
            <a:off x="607595" y="23018"/>
            <a:ext cx="10515600" cy="1325563"/>
          </a:xfrm>
        </p:spPr>
        <p:txBody>
          <a:bodyPr/>
          <a:lstStyle/>
          <a:p>
            <a:r>
              <a:rPr lang="en-US" dirty="0"/>
              <a:t>Fingerprinting overview</a:t>
            </a:r>
          </a:p>
        </p:txBody>
      </p:sp>
      <p:sp>
        <p:nvSpPr>
          <p:cNvPr id="3" name="Content Placeholder 2">
            <a:extLst>
              <a:ext uri="{FF2B5EF4-FFF2-40B4-BE49-F238E27FC236}">
                <a16:creationId xmlns:a16="http://schemas.microsoft.com/office/drawing/2014/main" id="{3F1F7120-7FD7-4B73-BF64-AF1A37D8F6D9}"/>
              </a:ext>
            </a:extLst>
          </p:cNvPr>
          <p:cNvSpPr>
            <a:spLocks noGrp="1"/>
          </p:cNvSpPr>
          <p:nvPr>
            <p:ph idx="1"/>
          </p:nvPr>
        </p:nvSpPr>
        <p:spPr>
          <a:xfrm>
            <a:off x="607595" y="1143000"/>
            <a:ext cx="4193005" cy="5029200"/>
          </a:xfrm>
        </p:spPr>
        <p:txBody>
          <a:bodyPr>
            <a:normAutofit fontScale="92500" lnSpcReduction="10000"/>
          </a:bodyPr>
          <a:lstStyle/>
          <a:p>
            <a:r>
              <a:rPr lang="en-US" dirty="0">
                <a:latin typeface="+mj-lt"/>
              </a:rPr>
              <a:t>At setup time, for many locations throughout building</a:t>
            </a:r>
          </a:p>
          <a:p>
            <a:pPr lvl="1"/>
            <a:r>
              <a:rPr lang="en-US" dirty="0">
                <a:latin typeface="+mj-lt"/>
              </a:rPr>
              <a:t>Measure signal strength to Access Point</a:t>
            </a:r>
          </a:p>
          <a:p>
            <a:pPr lvl="1"/>
            <a:r>
              <a:rPr lang="en-US" dirty="0">
                <a:latin typeface="+mj-lt"/>
              </a:rPr>
              <a:t>Record measurement in a database with location</a:t>
            </a:r>
          </a:p>
          <a:p>
            <a:pPr lvl="1"/>
            <a:endParaRPr lang="en-US" dirty="0">
              <a:latin typeface="+mj-lt"/>
            </a:endParaRPr>
          </a:p>
          <a:p>
            <a:r>
              <a:rPr lang="en-US" dirty="0">
                <a:latin typeface="+mj-lt"/>
              </a:rPr>
              <a:t>At run time, for the device that wants a location</a:t>
            </a:r>
          </a:p>
          <a:p>
            <a:pPr lvl="1"/>
            <a:r>
              <a:rPr lang="en-US" dirty="0">
                <a:latin typeface="+mj-lt"/>
              </a:rPr>
              <a:t>Measure signal strength to Access Point</a:t>
            </a:r>
          </a:p>
          <a:p>
            <a:pPr lvl="1"/>
            <a:r>
              <a:rPr lang="en-US" dirty="0">
                <a:latin typeface="+mj-lt"/>
              </a:rPr>
              <a:t>Look up measurement in database to get location</a:t>
            </a:r>
          </a:p>
        </p:txBody>
      </p:sp>
      <p:sp>
        <p:nvSpPr>
          <p:cNvPr id="4" name="Slide Number Placeholder 3">
            <a:extLst>
              <a:ext uri="{FF2B5EF4-FFF2-40B4-BE49-F238E27FC236}">
                <a16:creationId xmlns:a16="http://schemas.microsoft.com/office/drawing/2014/main" id="{AEA1CB1D-6EFA-4A90-9F2B-6C98426DBAE4}"/>
              </a:ext>
            </a:extLst>
          </p:cNvPr>
          <p:cNvSpPr>
            <a:spLocks noGrp="1"/>
          </p:cNvSpPr>
          <p:nvPr>
            <p:ph type="sldNum" sz="quarter" idx="12"/>
          </p:nvPr>
        </p:nvSpPr>
        <p:spPr/>
        <p:txBody>
          <a:bodyPr/>
          <a:lstStyle/>
          <a:p>
            <a:fld id="{0778C724-3839-4D76-A707-B4C23905D055}" type="slidenum">
              <a:rPr lang="en-US" smtClean="0"/>
              <a:t>99</a:t>
            </a:fld>
            <a:endParaRPr lang="en-US"/>
          </a:p>
        </p:txBody>
      </p:sp>
      <p:pic>
        <p:nvPicPr>
          <p:cNvPr id="1026" name="Picture 2" descr="Figure 1 from Optimizing radio map for WLAN fingerprinting | Semantic  Scholar">
            <a:extLst>
              <a:ext uri="{FF2B5EF4-FFF2-40B4-BE49-F238E27FC236}">
                <a16:creationId xmlns:a16="http://schemas.microsoft.com/office/drawing/2014/main" id="{B623CB03-4B8A-40B9-A5D4-EB5B28F7E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2038350"/>
            <a:ext cx="61341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252567E-1D95-4049-BCEF-7B83F150DB40}"/>
              </a:ext>
            </a:extLst>
          </p:cNvPr>
          <p:cNvSpPr/>
          <p:nvPr/>
        </p:nvSpPr>
        <p:spPr>
          <a:xfrm>
            <a:off x="9232900" y="3444875"/>
            <a:ext cx="317500" cy="317500"/>
          </a:xfrm>
          <a:prstGeom prst="star5">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346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42042</TotalTime>
  <Words>6717</Words>
  <Application>Microsoft Macintosh PowerPoint</Application>
  <PresentationFormat>Widescreen</PresentationFormat>
  <Paragraphs>951</Paragraphs>
  <Slides>108</Slides>
  <Notes>42</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MS Mincho</vt:lpstr>
      <vt:lpstr>SimSun</vt:lpstr>
      <vt:lpstr>Arial</vt:lpstr>
      <vt:lpstr>Calibri</vt:lpstr>
      <vt:lpstr>Calibri Light</vt:lpstr>
      <vt:lpstr>Symbol</vt:lpstr>
      <vt:lpstr>Tahoma</vt:lpstr>
      <vt:lpstr>Times New Roman</vt:lpstr>
      <vt:lpstr>Wingdings</vt:lpstr>
      <vt:lpstr>Office Theme</vt:lpstr>
      <vt:lpstr>Wireless Networking</vt:lpstr>
      <vt:lpstr>Discussion regarding Assignment 3</vt:lpstr>
      <vt:lpstr>Next Week</vt:lpstr>
      <vt:lpstr>Roadmap of the lecture today</vt:lpstr>
      <vt:lpstr>OSI model of communication layers</vt:lpstr>
      <vt:lpstr>Data Link Layer</vt:lpstr>
      <vt:lpstr>Error control: detection and recovery</vt:lpstr>
      <vt:lpstr>Wireless is a shared medium</vt:lpstr>
      <vt:lpstr>Wireless: What are challenges of multiple access</vt:lpstr>
      <vt:lpstr>PowerPoint Presentation</vt:lpstr>
      <vt:lpstr>FDMA – Frequency Division Multiple Access</vt:lpstr>
      <vt:lpstr>Orthogonal Frequency Division Multiplexing :OFDM</vt:lpstr>
      <vt:lpstr>TDMA – Time Division Multiple Access</vt:lpstr>
      <vt:lpstr>TDMA vs. FDMA </vt:lpstr>
      <vt:lpstr>Pros/Cons of “Static” Allocation </vt:lpstr>
      <vt:lpstr>Orthogonal Frequency Division Multiplexing :OFDM</vt:lpstr>
      <vt:lpstr>OFDM vs FDM</vt:lpstr>
      <vt:lpstr>What are benefits of OFDM</vt:lpstr>
      <vt:lpstr>Frequency and Time leads to Spread Spectrum (SS)</vt:lpstr>
      <vt:lpstr>Spread spectrum: Frequency Hopping (FH)</vt:lpstr>
      <vt:lpstr>Spread spectrum: Frequency Hopping (FH)</vt:lpstr>
      <vt:lpstr>Random access protocol: ALOHA</vt:lpstr>
      <vt:lpstr>Packet collisions</vt:lpstr>
      <vt:lpstr>Slotted ALOHA</vt:lpstr>
      <vt:lpstr>What is the maximum throughput of ALOHA</vt:lpstr>
      <vt:lpstr>Carrier Sense Multiple Access</vt:lpstr>
      <vt:lpstr>Carrier Sense Multiple Access/ Collision Avoidance</vt:lpstr>
      <vt:lpstr>CSMA/CA: Choosing Wmax</vt:lpstr>
      <vt:lpstr>CSMA/CA: Trade-off</vt:lpstr>
      <vt:lpstr>Hidden terminal problem</vt:lpstr>
      <vt:lpstr>CSMA with RTS/CTS</vt:lpstr>
      <vt:lpstr>Solving Hidden Terminal Problem</vt:lpstr>
      <vt:lpstr>PowerPoint Presentation</vt:lpstr>
      <vt:lpstr>Receiving transmissions with collisions</vt:lpstr>
      <vt:lpstr>Flooding is a recreation of broadcasts</vt:lpstr>
      <vt:lpstr>Synchronous transmissions</vt:lpstr>
      <vt:lpstr>Fast packet propagation in Glossy</vt:lpstr>
      <vt:lpstr>Fast packet propagation in Glossy</vt:lpstr>
      <vt:lpstr>Fast packet propagation in Glossy</vt:lpstr>
      <vt:lpstr>Roadmap of the lecture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 of the lecture today</vt:lpstr>
      <vt:lpstr>PowerPoint Presentation</vt:lpstr>
      <vt:lpstr>Medium access control for Internet of Things</vt:lpstr>
      <vt:lpstr>Energy consumption of medium access control </vt:lpstr>
      <vt:lpstr>“Life Cycle” of MAC Protocols</vt:lpstr>
      <vt:lpstr>Idle listening is energy expensive   </vt:lpstr>
      <vt:lpstr>Let's consider energy-efficient Aloha protocol</vt:lpstr>
      <vt:lpstr>Aloha with Preamble Sampling</vt:lpstr>
      <vt:lpstr>Aloha with Preamble Sampling</vt:lpstr>
      <vt:lpstr>B-MAC: Asynchronous Medium Access Control </vt:lpstr>
      <vt:lpstr>Improving B-MAC</vt:lpstr>
      <vt:lpstr>Improving B-MAC with X-MAC</vt:lpstr>
      <vt:lpstr>ContikiMAC</vt:lpstr>
      <vt:lpstr>Synchronous MAC: S-MAC Protocol</vt:lpstr>
      <vt:lpstr>One of the last year’s question</vt:lpstr>
      <vt:lpstr>One of the last year’s question</vt:lpstr>
      <vt:lpstr>One of the last year’s question</vt:lpstr>
      <vt:lpstr>One of the last year’s question</vt:lpstr>
      <vt:lpstr>One of the last year’s question</vt:lpstr>
      <vt:lpstr>Roadmap of the lecture today</vt:lpstr>
      <vt:lpstr>What do you mean by the term localization?</vt:lpstr>
      <vt:lpstr>What do you mean by the term localization?</vt:lpstr>
      <vt:lpstr>Location of object with respect to?</vt:lpstr>
      <vt:lpstr>Well know example of the localization system</vt:lpstr>
      <vt:lpstr>Overview of Global Positioning System</vt:lpstr>
      <vt:lpstr>Global Positioning Service</vt:lpstr>
      <vt:lpstr>What is trilateration?</vt:lpstr>
      <vt:lpstr>Range based localisation system</vt:lpstr>
      <vt:lpstr>What are anchor (beaconing) nodes?</vt:lpstr>
      <vt:lpstr>Trilateration using beacons sent using light</vt:lpstr>
      <vt:lpstr>GPS PHY</vt:lpstr>
      <vt:lpstr>GPS transmissions</vt:lpstr>
      <vt:lpstr>GPS requires signals from multiple satellites</vt:lpstr>
      <vt:lpstr>Additional GPS data</vt:lpstr>
      <vt:lpstr>Assisted GPS</vt:lpstr>
      <vt:lpstr>PowerPoint Presentation</vt:lpstr>
      <vt:lpstr>How to determine distances?</vt:lpstr>
      <vt:lpstr>Received Signal Strength Indicators (RSSI)</vt:lpstr>
      <vt:lpstr>Problem with RSSI-based distance – not accurate</vt:lpstr>
      <vt:lpstr>PowerPoint Presentation</vt:lpstr>
      <vt:lpstr>Time of flight (also known as time of arrival, ToA)</vt:lpstr>
      <vt:lpstr>PowerPoint Presentation</vt:lpstr>
      <vt:lpstr>Ultrasound</vt:lpstr>
      <vt:lpstr>Time difference of arrival (TDoA)</vt:lpstr>
      <vt:lpstr>Time difference of arrival with different mediums</vt:lpstr>
      <vt:lpstr>PowerPoint Presentation</vt:lpstr>
      <vt:lpstr>PowerPoint Presentation</vt:lpstr>
      <vt:lpstr>Angle of arrival (AoA)</vt:lpstr>
      <vt:lpstr>PowerPoint Presentation</vt:lpstr>
      <vt:lpstr>Mapping existing infrastructure</vt:lpstr>
      <vt:lpstr>Fingerprinting overview</vt:lpstr>
      <vt:lpstr>Fingerprinting improvements</vt:lpstr>
      <vt:lpstr>Fingerprinting challenges</vt:lpstr>
      <vt:lpstr>Fingerprinting accuracy</vt:lpstr>
      <vt:lpstr>PowerPoint Presentation</vt:lpstr>
      <vt:lpstr>Localization using (WiFi) Fingerprinting</vt:lpstr>
      <vt:lpstr>Inertial navigation</vt:lpstr>
      <vt:lpstr>Roadmap of the lecture today</vt:lpstr>
      <vt:lpstr>Next Week</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1202</cp:revision>
  <dcterms:created xsi:type="dcterms:W3CDTF">2020-02-17T19:00:36Z</dcterms:created>
  <dcterms:modified xsi:type="dcterms:W3CDTF">2024-03-22T10:02:59Z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2024-03-08T08:24:22Z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3df0b8fd-ca65-41e8-b20f-1ca0f17c011e</vt:lpwstr>
  </property>
  <property fmtid="{D5CDD505-2E9C-101B-9397-08002B2CF9AE}" pid="10" name="MSIP_Label_4e045e4e-d60e-4c86-8512-0f70a0407fd6_ContentBits">
    <vt:lpwstr>0</vt:lpwstr>
  </property>
</Properties>
</file>